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1"/>
  </p:notesMasterIdLst>
  <p:sldIdLst>
    <p:sldId id="256" r:id="rId3"/>
    <p:sldId id="257" r:id="rId4"/>
    <p:sldId id="281" r:id="rId5"/>
    <p:sldId id="282" r:id="rId6"/>
    <p:sldId id="259" r:id="rId7"/>
    <p:sldId id="260" r:id="rId8"/>
    <p:sldId id="283" r:id="rId9"/>
    <p:sldId id="284" r:id="rId10"/>
    <p:sldId id="285" r:id="rId11"/>
    <p:sldId id="286" r:id="rId12"/>
    <p:sldId id="287" r:id="rId13"/>
    <p:sldId id="288" r:id="rId14"/>
    <p:sldId id="277" r:id="rId15"/>
    <p:sldId id="278" r:id="rId16"/>
    <p:sldId id="280" r:id="rId17"/>
    <p:sldId id="289" r:id="rId18"/>
    <p:sldId id="290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8E371D8-D7C7-4EAD-8906-F7F2BE3074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CF62BDF-7FEC-4E0E-B0A4-0B2505054F2B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317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100" b="0" kern="1200" dirty="0">
              <a:solidFill>
                <a:srgbClr val="E3DED1">
                  <a:lumMod val="10000"/>
                </a:srgbClr>
              </a:solidFill>
              <a:latin typeface="Garamond"/>
              <a:ea typeface="+mn-ea"/>
              <a:cs typeface="+mn-cs"/>
            </a:rPr>
            <a:t>Aumentar a 3,2 el promedio de libros leídos al año por persona</a:t>
          </a:r>
        </a:p>
      </dgm:t>
    </dgm:pt>
    <dgm:pt modelId="{AB738014-E3AF-437E-AF46-405D9E7EE406}" type="parTrans" cxnId="{5D1BE4D0-7BD4-40C0-BAB8-7FFB64E38BA1}">
      <dgm:prSet/>
      <dgm:spPr/>
      <dgm:t>
        <a:bodyPr/>
        <a:lstStyle/>
        <a:p>
          <a:endParaRPr lang="es-CO" sz="1100"/>
        </a:p>
      </dgm:t>
    </dgm:pt>
    <dgm:pt modelId="{AD3F5022-CC1E-4778-9641-C85E7C1C6464}" type="sibTrans" cxnId="{5D1BE4D0-7BD4-40C0-BAB8-7FFB64E38BA1}">
      <dgm:prSet/>
      <dgm:spPr/>
      <dgm:t>
        <a:bodyPr/>
        <a:lstStyle/>
        <a:p>
          <a:endParaRPr lang="es-CO" sz="1100"/>
        </a:p>
      </dgm:t>
    </dgm:pt>
    <dgm:pt modelId="{884E888F-B3BF-47E6-94C6-BF26E9360775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317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spcFirstLastPara="0" vert="horz" wrap="square" lIns="53340" tIns="53340" rIns="53340" bIns="53340" numCol="1" spcCol="1270" anchor="ctr" anchorCtr="0"/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altLang="es-CO" sz="1100" b="0" kern="1200" dirty="0">
              <a:solidFill>
                <a:srgbClr val="E3DED1">
                  <a:lumMod val="10000"/>
                </a:srgbClr>
              </a:solidFill>
              <a:latin typeface="Garamond"/>
              <a:ea typeface="+mn-ea"/>
              <a:cs typeface="+mn-cs"/>
            </a:rPr>
            <a:t>Aumentar a 13% el porcentaje de personas que están muy satisfechas con la oferta cultural de su barrio</a:t>
          </a:r>
          <a:endParaRPr lang="es-ES" altLang="es-CO" sz="1100" b="0" kern="1200" dirty="0">
            <a:solidFill>
              <a:srgbClr val="E3DED1">
                <a:lumMod val="10000"/>
              </a:srgbClr>
            </a:solidFill>
            <a:latin typeface="Garamond"/>
            <a:ea typeface="+mn-ea"/>
            <a:cs typeface="+mn-cs"/>
          </a:endParaRPr>
        </a:p>
      </dgm:t>
    </dgm:pt>
    <dgm:pt modelId="{6710B70A-9F24-4DE7-B2E1-B934A942CCC4}" type="parTrans" cxnId="{75A36029-2650-4A30-84B5-616684F7D66D}">
      <dgm:prSet/>
      <dgm:spPr/>
      <dgm:t>
        <a:bodyPr/>
        <a:lstStyle/>
        <a:p>
          <a:endParaRPr lang="es-CO" sz="1100"/>
        </a:p>
      </dgm:t>
    </dgm:pt>
    <dgm:pt modelId="{C217A7C4-795F-4048-AB5B-533B8E11F7D8}" type="sibTrans" cxnId="{75A36029-2650-4A30-84B5-616684F7D66D}">
      <dgm:prSet/>
      <dgm:spPr/>
      <dgm:t>
        <a:bodyPr/>
        <a:lstStyle/>
        <a:p>
          <a:endParaRPr lang="es-CO" sz="1100"/>
        </a:p>
      </dgm:t>
    </dgm:pt>
    <dgm:pt modelId="{3BE4F369-BED0-44BB-B418-485CFA0BF943}">
      <dgm:prSet custT="1">
        <dgm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dgm:style>
      </dgm:prSet>
      <dgm:spPr>
        <a:ln w="3175"/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spcFirstLastPara="0" vert="horz" wrap="square" lIns="53340" tIns="53340" rIns="53340" bIns="53340" numCol="1" spcCol="1270" anchor="ctr" anchorCtr="0"/>
        <a:lstStyle/>
        <a:p>
          <a:pPr>
            <a:buNone/>
          </a:pPr>
          <a:r>
            <a:rPr lang="es-CO" sz="1100" dirty="0">
              <a:solidFill>
                <a:srgbClr val="1B1810"/>
              </a:solidFill>
              <a:latin typeface="Garamond"/>
              <a:ea typeface="Garamond"/>
              <a:cs typeface="Garamond"/>
              <a:sym typeface="Garamond"/>
            </a:rPr>
            <a:t>Aumentar a 7,28% el porcentaje de personas que respeta la diferencia</a:t>
          </a:r>
          <a:endParaRPr lang="es-CO" sz="1100" dirty="0"/>
        </a:p>
      </dgm:t>
    </dgm:pt>
    <dgm:pt modelId="{2A706EE6-249F-4EEE-8534-28445C4C7812}" type="parTrans" cxnId="{5A9487FC-E573-493B-B771-41E5D1EAB3E2}">
      <dgm:prSet/>
      <dgm:spPr/>
      <dgm:t>
        <a:bodyPr/>
        <a:lstStyle/>
        <a:p>
          <a:endParaRPr lang="es-CO" sz="1100"/>
        </a:p>
      </dgm:t>
    </dgm:pt>
    <dgm:pt modelId="{520F0440-003B-41C7-A966-0439783BA8BF}" type="sibTrans" cxnId="{5A9487FC-E573-493B-B771-41E5D1EAB3E2}">
      <dgm:prSet/>
      <dgm:spPr/>
      <dgm:t>
        <a:bodyPr/>
        <a:lstStyle/>
        <a:p>
          <a:endParaRPr lang="es-CO" sz="1100"/>
        </a:p>
      </dgm:t>
    </dgm:pt>
    <dgm:pt modelId="{399B80E0-8FBC-4D25-81BC-18E450AB1260}" type="pres">
      <dgm:prSet presAssocID="{D8E371D8-D7C7-4EAD-8906-F7F2BE3074E7}" presName="diagram" presStyleCnt="0">
        <dgm:presLayoutVars>
          <dgm:dir/>
          <dgm:resizeHandles val="exact"/>
        </dgm:presLayoutVars>
      </dgm:prSet>
      <dgm:spPr/>
    </dgm:pt>
    <dgm:pt modelId="{534A6662-01FA-499C-BEF2-7ADC1BA593AB}" type="pres">
      <dgm:prSet presAssocID="{884E888F-B3BF-47E6-94C6-BF26E9360775}" presName="node" presStyleLbl="node1" presStyleIdx="0" presStyleCnt="3" custScaleX="230805" custLinFactX="100000" custLinFactNeighborX="156309" custLinFactNeighborY="-5">
        <dgm:presLayoutVars>
          <dgm:bulletEnabled val="1"/>
        </dgm:presLayoutVars>
      </dgm:prSet>
      <dgm:spPr>
        <a:xfrm>
          <a:off x="1964321" y="475"/>
          <a:ext cx="2339996" cy="875889"/>
        </a:xfrm>
        <a:prstGeom prst="rect">
          <a:avLst/>
        </a:prstGeom>
      </dgm:spPr>
    </dgm:pt>
    <dgm:pt modelId="{0E55B945-4986-4B0D-B9E1-F8CD94FF457B}" type="pres">
      <dgm:prSet presAssocID="{C217A7C4-795F-4048-AB5B-533B8E11F7D8}" presName="sibTrans" presStyleCnt="0"/>
      <dgm:spPr/>
    </dgm:pt>
    <dgm:pt modelId="{0CDCA9C4-8041-492C-A283-B6A4A4A28CB8}" type="pres">
      <dgm:prSet presAssocID="{1CF62BDF-7FEC-4E0E-B0A4-0B2505054F2B}" presName="node" presStyleLbl="node1" presStyleIdx="1" presStyleCnt="3" custScaleX="243691" custLinFactX="-100000" custLinFactNeighborX="-135669" custLinFactNeighborY="-3357">
        <dgm:presLayoutVars>
          <dgm:bulletEnabled val="1"/>
        </dgm:presLayoutVars>
      </dgm:prSet>
      <dgm:spPr>
        <a:xfrm>
          <a:off x="4425555" y="950"/>
          <a:ext cx="2339996" cy="875889"/>
        </a:xfrm>
        <a:prstGeom prst="rect">
          <a:avLst/>
        </a:prstGeom>
      </dgm:spPr>
    </dgm:pt>
    <dgm:pt modelId="{7E8D40B4-D965-43BB-8A89-7D0AEAFC7811}" type="pres">
      <dgm:prSet presAssocID="{AD3F5022-CC1E-4778-9641-C85E7C1C6464}" presName="sibTrans" presStyleCnt="0"/>
      <dgm:spPr/>
    </dgm:pt>
    <dgm:pt modelId="{799AD4C7-7BB9-4E10-B77B-EA5AE02A1EF2}" type="pres">
      <dgm:prSet presAssocID="{3BE4F369-BED0-44BB-B418-485CFA0BF943}" presName="node" presStyleLbl="node1" presStyleIdx="2" presStyleCnt="3" custScaleX="230805">
        <dgm:presLayoutVars>
          <dgm:bulletEnabled val="1"/>
        </dgm:presLayoutVars>
      </dgm:prSet>
      <dgm:spPr>
        <a:prstGeom prst="rect">
          <a:avLst/>
        </a:prstGeom>
      </dgm:spPr>
    </dgm:pt>
  </dgm:ptLst>
  <dgm:cxnLst>
    <dgm:cxn modelId="{0BCBAD0B-DEFF-443B-B945-5C3A16C3A96F}" type="presOf" srcId="{3BE4F369-BED0-44BB-B418-485CFA0BF943}" destId="{799AD4C7-7BB9-4E10-B77B-EA5AE02A1EF2}" srcOrd="0" destOrd="0" presId="urn:microsoft.com/office/officeart/2005/8/layout/default"/>
    <dgm:cxn modelId="{75A36029-2650-4A30-84B5-616684F7D66D}" srcId="{D8E371D8-D7C7-4EAD-8906-F7F2BE3074E7}" destId="{884E888F-B3BF-47E6-94C6-BF26E9360775}" srcOrd="0" destOrd="0" parTransId="{6710B70A-9F24-4DE7-B2E1-B934A942CCC4}" sibTransId="{C217A7C4-795F-4048-AB5B-533B8E11F7D8}"/>
    <dgm:cxn modelId="{37764D36-9CB6-40BC-A30D-51DBE122272A}" type="presOf" srcId="{1CF62BDF-7FEC-4E0E-B0A4-0B2505054F2B}" destId="{0CDCA9C4-8041-492C-A283-B6A4A4A28CB8}" srcOrd="0" destOrd="0" presId="urn:microsoft.com/office/officeart/2005/8/layout/default"/>
    <dgm:cxn modelId="{14D03869-3BC0-4FC5-9BF7-1DA38DE03D1A}" type="presOf" srcId="{D8E371D8-D7C7-4EAD-8906-F7F2BE3074E7}" destId="{399B80E0-8FBC-4D25-81BC-18E450AB1260}" srcOrd="0" destOrd="0" presId="urn:microsoft.com/office/officeart/2005/8/layout/default"/>
    <dgm:cxn modelId="{91B4B7B1-D1B2-4E23-890D-8FA747F9749E}" type="presOf" srcId="{884E888F-B3BF-47E6-94C6-BF26E9360775}" destId="{534A6662-01FA-499C-BEF2-7ADC1BA593AB}" srcOrd="0" destOrd="0" presId="urn:microsoft.com/office/officeart/2005/8/layout/default"/>
    <dgm:cxn modelId="{5D1BE4D0-7BD4-40C0-BAB8-7FFB64E38BA1}" srcId="{D8E371D8-D7C7-4EAD-8906-F7F2BE3074E7}" destId="{1CF62BDF-7FEC-4E0E-B0A4-0B2505054F2B}" srcOrd="1" destOrd="0" parTransId="{AB738014-E3AF-437E-AF46-405D9E7EE406}" sibTransId="{AD3F5022-CC1E-4778-9641-C85E7C1C6464}"/>
    <dgm:cxn modelId="{5A9487FC-E573-493B-B771-41E5D1EAB3E2}" srcId="{D8E371D8-D7C7-4EAD-8906-F7F2BE3074E7}" destId="{3BE4F369-BED0-44BB-B418-485CFA0BF943}" srcOrd="2" destOrd="0" parTransId="{2A706EE6-249F-4EEE-8534-28445C4C7812}" sibTransId="{520F0440-003B-41C7-A966-0439783BA8BF}"/>
    <dgm:cxn modelId="{D29BE905-C9B6-422A-9D6A-10077C7C21AD}" type="presParOf" srcId="{399B80E0-8FBC-4D25-81BC-18E450AB1260}" destId="{534A6662-01FA-499C-BEF2-7ADC1BA593AB}" srcOrd="0" destOrd="0" presId="urn:microsoft.com/office/officeart/2005/8/layout/default"/>
    <dgm:cxn modelId="{EE5E1F21-6B5D-474C-83F6-5A44256A297A}" type="presParOf" srcId="{399B80E0-8FBC-4D25-81BC-18E450AB1260}" destId="{0E55B945-4986-4B0D-B9E1-F8CD94FF457B}" srcOrd="1" destOrd="0" presId="urn:microsoft.com/office/officeart/2005/8/layout/default"/>
    <dgm:cxn modelId="{697D64A8-D050-4601-AA01-15D49114C561}" type="presParOf" srcId="{399B80E0-8FBC-4D25-81BC-18E450AB1260}" destId="{0CDCA9C4-8041-492C-A283-B6A4A4A28CB8}" srcOrd="2" destOrd="0" presId="urn:microsoft.com/office/officeart/2005/8/layout/default"/>
    <dgm:cxn modelId="{5BFAECD6-921C-447E-B51A-F3868D71E8D5}" type="presParOf" srcId="{399B80E0-8FBC-4D25-81BC-18E450AB1260}" destId="{7E8D40B4-D965-43BB-8A89-7D0AEAFC7811}" srcOrd="3" destOrd="0" presId="urn:microsoft.com/office/officeart/2005/8/layout/default"/>
    <dgm:cxn modelId="{740F6272-F47A-4D55-A229-F1C6733B240F}" type="presParOf" srcId="{399B80E0-8FBC-4D25-81BC-18E450AB1260}" destId="{799AD4C7-7BB9-4E10-B77B-EA5AE02A1EF2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8E371D8-D7C7-4EAD-8906-F7F2BE3074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75AEA8E9-1FBE-4713-87C8-55D01B64B198}">
      <dgm:prSet custT="1"/>
      <dgm:spPr>
        <a:solidFill>
          <a:schemeClr val="bg1"/>
        </a:solidFill>
        <a:ln w="3175">
          <a:solidFill>
            <a:srgbClr val="418AB3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s-CO" sz="1300" dirty="0">
              <a:solidFill>
                <a:schemeClr val="tx1"/>
              </a:solidFill>
            </a:rPr>
            <a:t>Aumentar a 12% el porcentaje de personas que han asistido durante los últimos 12 meses a presentaciones de la OFB</a:t>
          </a:r>
        </a:p>
      </dgm:t>
    </dgm:pt>
    <dgm:pt modelId="{E201F5AF-ADF5-43AF-8BAA-EA3D53A1CBB9}" type="sibTrans" cxnId="{DDED439F-8D8D-4262-B178-95508C1669DD}">
      <dgm:prSet/>
      <dgm:spPr/>
      <dgm:t>
        <a:bodyPr/>
        <a:lstStyle/>
        <a:p>
          <a:endParaRPr lang="es-CO" sz="1600"/>
        </a:p>
      </dgm:t>
    </dgm:pt>
    <dgm:pt modelId="{AE0D880F-A56F-4158-9868-8493F91D0FB2}" type="parTrans" cxnId="{DDED439F-8D8D-4262-B178-95508C1669DD}">
      <dgm:prSet/>
      <dgm:spPr/>
      <dgm:t>
        <a:bodyPr/>
        <a:lstStyle/>
        <a:p>
          <a:endParaRPr lang="es-CO" sz="1600"/>
        </a:p>
      </dgm:t>
    </dgm:pt>
    <dgm:pt modelId="{399B80E0-8FBC-4D25-81BC-18E450AB1260}" type="pres">
      <dgm:prSet presAssocID="{D8E371D8-D7C7-4EAD-8906-F7F2BE3074E7}" presName="diagram" presStyleCnt="0">
        <dgm:presLayoutVars>
          <dgm:dir/>
          <dgm:resizeHandles val="exact"/>
        </dgm:presLayoutVars>
      </dgm:prSet>
      <dgm:spPr/>
    </dgm:pt>
    <dgm:pt modelId="{0D61CA61-E374-4410-8EE5-62D06DA0928A}" type="pres">
      <dgm:prSet presAssocID="{75AEA8E9-1FBE-4713-87C8-55D01B64B198}" presName="node" presStyleLbl="node1" presStyleIdx="0" presStyleCnt="1" custScaleX="532640" custLinFactNeighborX="1404" custLinFactNeighborY="-8631">
        <dgm:presLayoutVars>
          <dgm:bulletEnabled val="1"/>
        </dgm:presLayoutVars>
      </dgm:prSet>
      <dgm:spPr/>
    </dgm:pt>
  </dgm:ptLst>
  <dgm:cxnLst>
    <dgm:cxn modelId="{47E36572-C874-4A7E-A743-DC71CDCE2014}" type="presOf" srcId="{75AEA8E9-1FBE-4713-87C8-55D01B64B198}" destId="{0D61CA61-E374-4410-8EE5-62D06DA0928A}" srcOrd="0" destOrd="0" presId="urn:microsoft.com/office/officeart/2005/8/layout/default"/>
    <dgm:cxn modelId="{DDED439F-8D8D-4262-B178-95508C1669DD}" srcId="{D8E371D8-D7C7-4EAD-8906-F7F2BE3074E7}" destId="{75AEA8E9-1FBE-4713-87C8-55D01B64B198}" srcOrd="0" destOrd="0" parTransId="{AE0D880F-A56F-4158-9868-8493F91D0FB2}" sibTransId="{E201F5AF-ADF5-43AF-8BAA-EA3D53A1CBB9}"/>
    <dgm:cxn modelId="{51A009D8-762B-4069-80CA-D1201979A097}" type="presOf" srcId="{D8E371D8-D7C7-4EAD-8906-F7F2BE3074E7}" destId="{399B80E0-8FBC-4D25-81BC-18E450AB1260}" srcOrd="0" destOrd="0" presId="urn:microsoft.com/office/officeart/2005/8/layout/default"/>
    <dgm:cxn modelId="{73F762BF-A197-4B47-BE15-254974F1EFAE}" type="presParOf" srcId="{399B80E0-8FBC-4D25-81BC-18E450AB1260}" destId="{0D61CA61-E374-4410-8EE5-62D06DA0928A}" srcOrd="0" destOrd="0" presId="urn:microsoft.com/office/officeart/2005/8/layout/default"/>
  </dgm:cxnLst>
  <dgm:bg>
    <a:solidFill>
      <a:srgbClr val="C00000"/>
    </a:solidFill>
  </dgm:bg>
  <dgm:whole>
    <a:ln>
      <a:solidFill>
        <a:srgbClr val="C00000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8E371D8-D7C7-4EAD-8906-F7F2BE3074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884E888F-B3BF-47E6-94C6-BF26E9360775}">
      <dgm:prSet custT="1"/>
      <dgm:spPr>
        <a:solidFill>
          <a:schemeClr val="bg1"/>
        </a:solidFill>
        <a:ln w="3175">
          <a:solidFill>
            <a:srgbClr val="C0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pPr>
            <a:buClr>
              <a:srgbClr val="000000"/>
            </a:buClr>
            <a:buSzPts val="1050"/>
            <a:buFont typeface="Century Gothic"/>
            <a:buNone/>
          </a:pPr>
          <a:r>
            <a:rPr lang="es-CO" sz="11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39% el porcentaje de personas que visita parques recreativos, de diversión o centros interactivos de la ciudad</a:t>
          </a:r>
          <a:endParaRPr lang="es-ES" altLang="es-CO" sz="1100" dirty="0">
            <a:solidFill>
              <a:schemeClr val="tx1"/>
            </a:solidFill>
            <a:latin typeface="+mn-lt"/>
          </a:endParaRPr>
        </a:p>
      </dgm:t>
    </dgm:pt>
    <dgm:pt modelId="{6710B70A-9F24-4DE7-B2E1-B934A942CCC4}" type="parTrans" cxnId="{75A36029-2650-4A30-84B5-616684F7D66D}">
      <dgm:prSet/>
      <dgm:spPr/>
      <dgm:t>
        <a:bodyPr/>
        <a:lstStyle/>
        <a:p>
          <a:endParaRPr lang="es-CO"/>
        </a:p>
      </dgm:t>
    </dgm:pt>
    <dgm:pt modelId="{C217A7C4-795F-4048-AB5B-533B8E11F7D8}" type="sibTrans" cxnId="{75A36029-2650-4A30-84B5-616684F7D66D}">
      <dgm:prSet/>
      <dgm:spPr/>
      <dgm:t>
        <a:bodyPr/>
        <a:lstStyle/>
        <a:p>
          <a:endParaRPr lang="es-CO"/>
        </a:p>
      </dgm:t>
    </dgm:pt>
    <dgm:pt modelId="{6B92759F-3494-4327-B1FE-C7E6AEE4FC6F}">
      <dgm:prSet custT="1"/>
      <dgm:spPr>
        <a:solidFill>
          <a:prstClr val="white"/>
        </a:solidFill>
        <a:ln w="3175" cap="flat" cmpd="sng" algn="ctr">
          <a:solidFill>
            <a:srgbClr val="C00000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50"/>
            <a:buFont typeface="Century Gothic"/>
            <a:buNone/>
          </a:pPr>
          <a:r>
            <a:rPr lang="es-CO" sz="1100" kern="12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19,95% el porcentaje de personas que asiste a eventos deportivos</a:t>
          </a:r>
          <a:endParaRPr lang="es-CO" sz="1100" b="0" i="0" u="none" strike="noStrike" kern="1200" cap="none" dirty="0">
            <a:solidFill>
              <a:srgbClr val="000000"/>
            </a:solidFill>
            <a:latin typeface="+mn-lt"/>
            <a:ea typeface="Century Gothic"/>
            <a:cs typeface="Century Gothic"/>
          </a:endParaRPr>
        </a:p>
      </dgm:t>
    </dgm:pt>
    <dgm:pt modelId="{B61DE8BB-7740-4685-89D5-D47C9DB1FC1D}" type="parTrans" cxnId="{ACD8F6F1-3555-4074-88AA-826AA85F013D}">
      <dgm:prSet/>
      <dgm:spPr/>
      <dgm:t>
        <a:bodyPr/>
        <a:lstStyle/>
        <a:p>
          <a:endParaRPr lang="es-CO"/>
        </a:p>
      </dgm:t>
    </dgm:pt>
    <dgm:pt modelId="{5E92A031-BB2F-480E-8556-96AF1B37617D}" type="sibTrans" cxnId="{ACD8F6F1-3555-4074-88AA-826AA85F013D}">
      <dgm:prSet/>
      <dgm:spPr/>
      <dgm:t>
        <a:bodyPr/>
        <a:lstStyle/>
        <a:p>
          <a:endParaRPr lang="es-CO"/>
        </a:p>
      </dgm:t>
    </dgm:pt>
    <dgm:pt modelId="{04C89E2F-624D-4E9B-93AE-34ED99608A9C}">
      <dgm:prSet custT="1"/>
      <dgm:spPr>
        <a:solidFill>
          <a:prstClr val="white"/>
        </a:solidFill>
        <a:ln w="3175" cap="flat" cmpd="sng" algn="ctr">
          <a:solidFill>
            <a:srgbClr val="C00000"/>
          </a:solidFill>
          <a:prstDash val="solid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spcFirstLastPara="0" vert="horz" wrap="square" lIns="41910" tIns="41910" rIns="41910" bIns="41910" numCol="1" spcCol="1270" anchor="ctr" anchorCtr="0"/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50"/>
            <a:buFont typeface="Century Gothic"/>
            <a:buNone/>
          </a:pPr>
          <a:r>
            <a:rPr lang="es-CO" sz="1100" kern="12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36% el porcentaje de la población que practica algún deporte</a:t>
          </a:r>
          <a:endParaRPr lang="es-CO" sz="1100" b="0" i="0" u="none" strike="noStrike" kern="1200" cap="none" dirty="0">
            <a:solidFill>
              <a:srgbClr val="000000"/>
            </a:solidFill>
            <a:latin typeface="+mn-lt"/>
            <a:ea typeface="Century Gothic"/>
            <a:cs typeface="Century Gothic"/>
          </a:endParaRPr>
        </a:p>
      </dgm:t>
    </dgm:pt>
    <dgm:pt modelId="{2264D792-A5CE-4F05-B57E-DEB3F68419DA}" type="parTrans" cxnId="{73DABBFB-9F1B-4FE3-9217-C58B420CFC4C}">
      <dgm:prSet/>
      <dgm:spPr/>
      <dgm:t>
        <a:bodyPr/>
        <a:lstStyle/>
        <a:p>
          <a:endParaRPr lang="es-CO"/>
        </a:p>
      </dgm:t>
    </dgm:pt>
    <dgm:pt modelId="{3C77F319-4967-463C-A91F-08F515233418}" type="sibTrans" cxnId="{73DABBFB-9F1B-4FE3-9217-C58B420CFC4C}">
      <dgm:prSet/>
      <dgm:spPr/>
      <dgm:t>
        <a:bodyPr/>
        <a:lstStyle/>
        <a:p>
          <a:endParaRPr lang="es-CO"/>
        </a:p>
      </dgm:t>
    </dgm:pt>
    <dgm:pt modelId="{399B80E0-8FBC-4D25-81BC-18E450AB1260}" type="pres">
      <dgm:prSet presAssocID="{D8E371D8-D7C7-4EAD-8906-F7F2BE3074E7}" presName="diagram" presStyleCnt="0">
        <dgm:presLayoutVars>
          <dgm:dir/>
          <dgm:resizeHandles val="exact"/>
        </dgm:presLayoutVars>
      </dgm:prSet>
      <dgm:spPr/>
    </dgm:pt>
    <dgm:pt modelId="{AE9B6B35-7E8C-4C11-AB7F-388FEEDD2FAF}" type="pres">
      <dgm:prSet presAssocID="{04C89E2F-624D-4E9B-93AE-34ED99608A9C}" presName="node" presStyleLbl="node1" presStyleIdx="0" presStyleCnt="3" custScaleX="246800">
        <dgm:presLayoutVars>
          <dgm:bulletEnabled val="1"/>
        </dgm:presLayoutVars>
      </dgm:prSet>
      <dgm:spPr>
        <a:xfrm>
          <a:off x="3450" y="4134"/>
          <a:ext cx="2772950" cy="674137"/>
        </a:xfrm>
        <a:prstGeom prst="rect">
          <a:avLst/>
        </a:prstGeom>
      </dgm:spPr>
    </dgm:pt>
    <dgm:pt modelId="{77ED5AF7-6887-419A-848A-56375A1511C0}" type="pres">
      <dgm:prSet presAssocID="{3C77F319-4967-463C-A91F-08F515233418}" presName="sibTrans" presStyleCnt="0"/>
      <dgm:spPr/>
    </dgm:pt>
    <dgm:pt modelId="{534A6662-01FA-499C-BEF2-7ADC1BA593AB}" type="pres">
      <dgm:prSet presAssocID="{884E888F-B3BF-47E6-94C6-BF26E9360775}" presName="node" presStyleLbl="node1" presStyleIdx="1" presStyleCnt="3" custScaleX="279240" custLinFactNeighborX="-480" custLinFactNeighborY="666">
        <dgm:presLayoutVars>
          <dgm:bulletEnabled val="1"/>
        </dgm:presLayoutVars>
      </dgm:prSet>
      <dgm:spPr>
        <a:xfrm>
          <a:off x="1964321" y="475"/>
          <a:ext cx="2339996" cy="875889"/>
        </a:xfrm>
      </dgm:spPr>
    </dgm:pt>
    <dgm:pt modelId="{35224513-3848-40B4-91E1-6B4EE44B28B5}" type="pres">
      <dgm:prSet presAssocID="{C217A7C4-795F-4048-AB5B-533B8E11F7D8}" presName="sibTrans" presStyleCnt="0"/>
      <dgm:spPr/>
    </dgm:pt>
    <dgm:pt modelId="{4C250F91-CB91-456D-B2F8-083BE56A277F}" type="pres">
      <dgm:prSet presAssocID="{6B92759F-3494-4327-B1FE-C7E6AEE4FC6F}" presName="node" presStyleLbl="node1" presStyleIdx="2" presStyleCnt="3" custScaleX="220387" custLinFactNeighborY="1858">
        <dgm:presLayoutVars>
          <dgm:bulletEnabled val="1"/>
        </dgm:presLayoutVars>
      </dgm:prSet>
      <dgm:spPr>
        <a:xfrm>
          <a:off x="6138547" y="4134"/>
          <a:ext cx="2476184" cy="674137"/>
        </a:xfrm>
        <a:prstGeom prst="rect">
          <a:avLst/>
        </a:prstGeom>
      </dgm:spPr>
    </dgm:pt>
  </dgm:ptLst>
  <dgm:cxnLst>
    <dgm:cxn modelId="{75A36029-2650-4A30-84B5-616684F7D66D}" srcId="{D8E371D8-D7C7-4EAD-8906-F7F2BE3074E7}" destId="{884E888F-B3BF-47E6-94C6-BF26E9360775}" srcOrd="1" destOrd="0" parTransId="{6710B70A-9F24-4DE7-B2E1-B934A942CCC4}" sibTransId="{C217A7C4-795F-4048-AB5B-533B8E11F7D8}"/>
    <dgm:cxn modelId="{4D2D2E2B-52E8-4B8E-8D8C-280EE4D18F30}" type="presOf" srcId="{6B92759F-3494-4327-B1FE-C7E6AEE4FC6F}" destId="{4C250F91-CB91-456D-B2F8-083BE56A277F}" srcOrd="0" destOrd="0" presId="urn:microsoft.com/office/officeart/2005/8/layout/default"/>
    <dgm:cxn modelId="{B75CDBC8-48DB-4613-B46F-825D228DB4DF}" type="presOf" srcId="{884E888F-B3BF-47E6-94C6-BF26E9360775}" destId="{534A6662-01FA-499C-BEF2-7ADC1BA593AB}" srcOrd="0" destOrd="0" presId="urn:microsoft.com/office/officeart/2005/8/layout/default"/>
    <dgm:cxn modelId="{90548ED4-32BA-4233-9838-578704DB753B}" type="presOf" srcId="{D8E371D8-D7C7-4EAD-8906-F7F2BE3074E7}" destId="{399B80E0-8FBC-4D25-81BC-18E450AB1260}" srcOrd="0" destOrd="0" presId="urn:microsoft.com/office/officeart/2005/8/layout/default"/>
    <dgm:cxn modelId="{053B0EE3-BE44-4E0B-BF46-D78CD600F9AD}" type="presOf" srcId="{04C89E2F-624D-4E9B-93AE-34ED99608A9C}" destId="{AE9B6B35-7E8C-4C11-AB7F-388FEEDD2FAF}" srcOrd="0" destOrd="0" presId="urn:microsoft.com/office/officeart/2005/8/layout/default"/>
    <dgm:cxn modelId="{ACD8F6F1-3555-4074-88AA-826AA85F013D}" srcId="{D8E371D8-D7C7-4EAD-8906-F7F2BE3074E7}" destId="{6B92759F-3494-4327-B1FE-C7E6AEE4FC6F}" srcOrd="2" destOrd="0" parTransId="{B61DE8BB-7740-4685-89D5-D47C9DB1FC1D}" sibTransId="{5E92A031-BB2F-480E-8556-96AF1B37617D}"/>
    <dgm:cxn modelId="{73DABBFB-9F1B-4FE3-9217-C58B420CFC4C}" srcId="{D8E371D8-D7C7-4EAD-8906-F7F2BE3074E7}" destId="{04C89E2F-624D-4E9B-93AE-34ED99608A9C}" srcOrd="0" destOrd="0" parTransId="{2264D792-A5CE-4F05-B57E-DEB3F68419DA}" sibTransId="{3C77F319-4967-463C-A91F-08F515233418}"/>
    <dgm:cxn modelId="{12E1F431-846C-4CDA-80A0-28F29FC43C22}" type="presParOf" srcId="{399B80E0-8FBC-4D25-81BC-18E450AB1260}" destId="{AE9B6B35-7E8C-4C11-AB7F-388FEEDD2FAF}" srcOrd="0" destOrd="0" presId="urn:microsoft.com/office/officeart/2005/8/layout/default"/>
    <dgm:cxn modelId="{13B85D31-C167-4868-89C2-4C540064A055}" type="presParOf" srcId="{399B80E0-8FBC-4D25-81BC-18E450AB1260}" destId="{77ED5AF7-6887-419A-848A-56375A1511C0}" srcOrd="1" destOrd="0" presId="urn:microsoft.com/office/officeart/2005/8/layout/default"/>
    <dgm:cxn modelId="{5F47C398-F130-4F07-898D-C1DA5C8BB45D}" type="presParOf" srcId="{399B80E0-8FBC-4D25-81BC-18E450AB1260}" destId="{534A6662-01FA-499C-BEF2-7ADC1BA593AB}" srcOrd="2" destOrd="0" presId="urn:microsoft.com/office/officeart/2005/8/layout/default"/>
    <dgm:cxn modelId="{25356BCE-5A47-46A3-AA46-735CCEE777A5}" type="presParOf" srcId="{399B80E0-8FBC-4D25-81BC-18E450AB1260}" destId="{35224513-3848-40B4-91E1-6B4EE44B28B5}" srcOrd="3" destOrd="0" presId="urn:microsoft.com/office/officeart/2005/8/layout/default"/>
    <dgm:cxn modelId="{6BEC5A36-BB00-42FE-A173-D074E63D0DAB}" type="presParOf" srcId="{399B80E0-8FBC-4D25-81BC-18E450AB1260}" destId="{4C250F91-CB91-456D-B2F8-083BE56A277F}" srcOrd="4" destOrd="0" presId="urn:microsoft.com/office/officeart/2005/8/layout/defaul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8E371D8-D7C7-4EAD-8906-F7F2BE3074E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O"/>
        </a:p>
      </dgm:t>
    </dgm:pt>
    <dgm:pt modelId="{1CF62BDF-7FEC-4E0E-B0A4-0B2505054F2B}">
      <dgm:prSet custT="1"/>
      <dgm:spPr>
        <a:solidFill>
          <a:schemeClr val="bg1"/>
        </a:solidFill>
        <a:ln w="3175">
          <a:solidFill>
            <a:srgbClr val="C0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 vert="horz"/>
        <a:lstStyle/>
        <a:p>
          <a:r>
            <a:rPr lang="es-CO" altLang="es-CO" sz="1100" dirty="0">
              <a:solidFill>
                <a:schemeClr val="tx1"/>
              </a:solidFill>
            </a:rPr>
            <a:t>Aumentar a 15% el porcentaje de la población que realiza prácticas culturales</a:t>
          </a:r>
          <a:endParaRPr lang="es-ES" altLang="es-CO" sz="1100" dirty="0">
            <a:solidFill>
              <a:schemeClr val="tx1"/>
            </a:solidFill>
          </a:endParaRPr>
        </a:p>
      </dgm:t>
    </dgm:pt>
    <dgm:pt modelId="{AB738014-E3AF-437E-AF46-405D9E7EE406}" type="parTrans" cxnId="{5D1BE4D0-7BD4-40C0-BAB8-7FFB64E38BA1}">
      <dgm:prSet/>
      <dgm:spPr/>
      <dgm:t>
        <a:bodyPr/>
        <a:lstStyle/>
        <a:p>
          <a:endParaRPr lang="es-CO" sz="2000"/>
        </a:p>
      </dgm:t>
    </dgm:pt>
    <dgm:pt modelId="{AD3F5022-CC1E-4778-9641-C85E7C1C6464}" type="sibTrans" cxnId="{5D1BE4D0-7BD4-40C0-BAB8-7FFB64E38BA1}">
      <dgm:prSet/>
      <dgm:spPr/>
      <dgm:t>
        <a:bodyPr/>
        <a:lstStyle/>
        <a:p>
          <a:endParaRPr lang="es-CO" sz="2000"/>
        </a:p>
      </dgm:t>
    </dgm:pt>
    <dgm:pt modelId="{E23103A3-27FF-4647-8FDA-4142E21B42B9}">
      <dgm:prSet custT="1"/>
      <dgm:spPr>
        <a:solidFill>
          <a:schemeClr val="bg1"/>
        </a:solidFill>
        <a:ln w="3175">
          <a:solidFill>
            <a:srgbClr val="C0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s-CO" sz="1100" dirty="0">
              <a:solidFill>
                <a:schemeClr val="tx1"/>
              </a:solidFill>
            </a:rPr>
            <a:t>Disminuir a 48,8% el porcentaje de personas que no asistieron a presentaciones y espectáculos culturales de la ciudad</a:t>
          </a:r>
          <a:endParaRPr lang="es-ES" sz="1100" dirty="0">
            <a:solidFill>
              <a:schemeClr val="tx1"/>
            </a:solidFill>
          </a:endParaRPr>
        </a:p>
      </dgm:t>
    </dgm:pt>
    <dgm:pt modelId="{97935073-AB7A-4D2F-906A-B5B53F093DED}" type="parTrans" cxnId="{5E3DE2A3-CC84-4260-B3BD-2AFC8E278B05}">
      <dgm:prSet/>
      <dgm:spPr/>
      <dgm:t>
        <a:bodyPr/>
        <a:lstStyle/>
        <a:p>
          <a:endParaRPr lang="es-ES" sz="2000"/>
        </a:p>
      </dgm:t>
    </dgm:pt>
    <dgm:pt modelId="{C2891EAB-E2E2-4E98-A272-46ACE6A314BA}" type="sibTrans" cxnId="{5E3DE2A3-CC84-4260-B3BD-2AFC8E278B05}">
      <dgm:prSet/>
      <dgm:spPr/>
      <dgm:t>
        <a:bodyPr/>
        <a:lstStyle/>
        <a:p>
          <a:endParaRPr lang="es-ES" sz="2000"/>
        </a:p>
      </dgm:t>
    </dgm:pt>
    <dgm:pt modelId="{314D63B1-35A5-46CF-B3A7-CB65D77DC8D1}">
      <dgm:prSet custT="1"/>
      <dgm:spPr>
        <a:solidFill>
          <a:schemeClr val="bg1"/>
        </a:solidFill>
        <a:ln w="3175">
          <a:solidFill>
            <a:srgbClr val="C00000"/>
          </a:solidFill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s-CO" sz="1100" dirty="0">
              <a:solidFill>
                <a:schemeClr val="tx1"/>
              </a:solidFill>
            </a:rPr>
            <a:t>Aumentar a 13% el porcentaje de personas que están muy satisfechas con la oferta cultural de su barrio</a:t>
          </a:r>
          <a:endParaRPr lang="es-ES" sz="1100" dirty="0">
            <a:solidFill>
              <a:schemeClr val="tx1"/>
            </a:solidFill>
          </a:endParaRPr>
        </a:p>
      </dgm:t>
    </dgm:pt>
    <dgm:pt modelId="{D0695288-7634-4AE1-B21A-B1E7703CFBFD}" type="sibTrans" cxnId="{E3FADA2F-7A4E-43AD-99B1-DC07F16C741F}">
      <dgm:prSet/>
      <dgm:spPr/>
      <dgm:t>
        <a:bodyPr/>
        <a:lstStyle/>
        <a:p>
          <a:endParaRPr lang="es-ES" sz="2000"/>
        </a:p>
      </dgm:t>
    </dgm:pt>
    <dgm:pt modelId="{F590D84B-318E-4122-9090-AF0AAC54B7FE}" type="parTrans" cxnId="{E3FADA2F-7A4E-43AD-99B1-DC07F16C741F}">
      <dgm:prSet/>
      <dgm:spPr/>
      <dgm:t>
        <a:bodyPr/>
        <a:lstStyle/>
        <a:p>
          <a:endParaRPr lang="es-ES" sz="2000"/>
        </a:p>
      </dgm:t>
    </dgm:pt>
    <dgm:pt modelId="{399B80E0-8FBC-4D25-81BC-18E450AB1260}" type="pres">
      <dgm:prSet presAssocID="{D8E371D8-D7C7-4EAD-8906-F7F2BE3074E7}" presName="diagram" presStyleCnt="0">
        <dgm:presLayoutVars>
          <dgm:dir/>
          <dgm:resizeHandles val="exact"/>
        </dgm:presLayoutVars>
      </dgm:prSet>
      <dgm:spPr/>
    </dgm:pt>
    <dgm:pt modelId="{0CDCA9C4-8041-492C-A283-B6A4A4A28CB8}" type="pres">
      <dgm:prSet presAssocID="{1CF62BDF-7FEC-4E0E-B0A4-0B2505054F2B}" presName="node" presStyleLbl="node1" presStyleIdx="0" presStyleCnt="3" custScaleX="267081">
        <dgm:presLayoutVars>
          <dgm:bulletEnabled val="1"/>
        </dgm:presLayoutVars>
      </dgm:prSet>
      <dgm:spPr>
        <a:xfrm>
          <a:off x="4425555" y="950"/>
          <a:ext cx="2339996" cy="875889"/>
        </a:xfrm>
      </dgm:spPr>
    </dgm:pt>
    <dgm:pt modelId="{C5CE05E4-F5FA-4B6A-B58D-FF51749ECF4F}" type="pres">
      <dgm:prSet presAssocID="{AD3F5022-CC1E-4778-9641-C85E7C1C6464}" presName="sibTrans" presStyleCnt="0"/>
      <dgm:spPr/>
    </dgm:pt>
    <dgm:pt modelId="{4D9682DA-7821-4560-AA5D-0F05D22EE3D9}" type="pres">
      <dgm:prSet presAssocID="{E23103A3-27FF-4647-8FDA-4142E21B42B9}" presName="node" presStyleLbl="node1" presStyleIdx="1" presStyleCnt="3" custScaleX="267081">
        <dgm:presLayoutVars>
          <dgm:bulletEnabled val="1"/>
        </dgm:presLayoutVars>
      </dgm:prSet>
      <dgm:spPr/>
    </dgm:pt>
    <dgm:pt modelId="{8A247365-92E4-4675-BD3C-5714AAAB42ED}" type="pres">
      <dgm:prSet presAssocID="{C2891EAB-E2E2-4E98-A272-46ACE6A314BA}" presName="sibTrans" presStyleCnt="0"/>
      <dgm:spPr/>
    </dgm:pt>
    <dgm:pt modelId="{1E441B56-E9BC-4531-B1B8-C4564F772F57}" type="pres">
      <dgm:prSet presAssocID="{314D63B1-35A5-46CF-B3A7-CB65D77DC8D1}" presName="node" presStyleLbl="node1" presStyleIdx="2" presStyleCnt="3" custScaleX="267081">
        <dgm:presLayoutVars>
          <dgm:bulletEnabled val="1"/>
        </dgm:presLayoutVars>
      </dgm:prSet>
      <dgm:spPr/>
    </dgm:pt>
  </dgm:ptLst>
  <dgm:cxnLst>
    <dgm:cxn modelId="{308EE918-FC7E-4FD1-A4EE-4F5086491970}" type="presOf" srcId="{E23103A3-27FF-4647-8FDA-4142E21B42B9}" destId="{4D9682DA-7821-4560-AA5D-0F05D22EE3D9}" srcOrd="0" destOrd="0" presId="urn:microsoft.com/office/officeart/2005/8/layout/default"/>
    <dgm:cxn modelId="{E3FADA2F-7A4E-43AD-99B1-DC07F16C741F}" srcId="{D8E371D8-D7C7-4EAD-8906-F7F2BE3074E7}" destId="{314D63B1-35A5-46CF-B3A7-CB65D77DC8D1}" srcOrd="2" destOrd="0" parTransId="{F590D84B-318E-4122-9090-AF0AAC54B7FE}" sibTransId="{D0695288-7634-4AE1-B21A-B1E7703CFBFD}"/>
    <dgm:cxn modelId="{FDE1E131-5926-4729-8DE2-268CBFF18780}" type="presOf" srcId="{D8E371D8-D7C7-4EAD-8906-F7F2BE3074E7}" destId="{399B80E0-8FBC-4D25-81BC-18E450AB1260}" srcOrd="0" destOrd="0" presId="urn:microsoft.com/office/officeart/2005/8/layout/default"/>
    <dgm:cxn modelId="{82537F3C-0B2F-4F50-B031-853B18F625CA}" type="presOf" srcId="{1CF62BDF-7FEC-4E0E-B0A4-0B2505054F2B}" destId="{0CDCA9C4-8041-492C-A283-B6A4A4A28CB8}" srcOrd="0" destOrd="0" presId="urn:microsoft.com/office/officeart/2005/8/layout/default"/>
    <dgm:cxn modelId="{5E3DE2A3-CC84-4260-B3BD-2AFC8E278B05}" srcId="{D8E371D8-D7C7-4EAD-8906-F7F2BE3074E7}" destId="{E23103A3-27FF-4647-8FDA-4142E21B42B9}" srcOrd="1" destOrd="0" parTransId="{97935073-AB7A-4D2F-906A-B5B53F093DED}" sibTransId="{C2891EAB-E2E2-4E98-A272-46ACE6A314BA}"/>
    <dgm:cxn modelId="{46D102B3-53B5-4CEB-A623-E24683F560E6}" type="presOf" srcId="{314D63B1-35A5-46CF-B3A7-CB65D77DC8D1}" destId="{1E441B56-E9BC-4531-B1B8-C4564F772F57}" srcOrd="0" destOrd="0" presId="urn:microsoft.com/office/officeart/2005/8/layout/default"/>
    <dgm:cxn modelId="{5D1BE4D0-7BD4-40C0-BAB8-7FFB64E38BA1}" srcId="{D8E371D8-D7C7-4EAD-8906-F7F2BE3074E7}" destId="{1CF62BDF-7FEC-4E0E-B0A4-0B2505054F2B}" srcOrd="0" destOrd="0" parTransId="{AB738014-E3AF-437E-AF46-405D9E7EE406}" sibTransId="{AD3F5022-CC1E-4778-9641-C85E7C1C6464}"/>
    <dgm:cxn modelId="{524CAE8B-D75D-44B1-BD85-602DB641FA2D}" type="presParOf" srcId="{399B80E0-8FBC-4D25-81BC-18E450AB1260}" destId="{0CDCA9C4-8041-492C-A283-B6A4A4A28CB8}" srcOrd="0" destOrd="0" presId="urn:microsoft.com/office/officeart/2005/8/layout/default"/>
    <dgm:cxn modelId="{539FFDA2-AE89-4400-8060-FD22EA174662}" type="presParOf" srcId="{399B80E0-8FBC-4D25-81BC-18E450AB1260}" destId="{C5CE05E4-F5FA-4B6A-B58D-FF51749ECF4F}" srcOrd="1" destOrd="0" presId="urn:microsoft.com/office/officeart/2005/8/layout/default"/>
    <dgm:cxn modelId="{9993C2AB-DDF9-42FF-A09D-0DD45871FDF7}" type="presParOf" srcId="{399B80E0-8FBC-4D25-81BC-18E450AB1260}" destId="{4D9682DA-7821-4560-AA5D-0F05D22EE3D9}" srcOrd="2" destOrd="0" presId="urn:microsoft.com/office/officeart/2005/8/layout/default"/>
    <dgm:cxn modelId="{41CD69A8-EE43-4E0D-9C8C-C8350B6AD578}" type="presParOf" srcId="{399B80E0-8FBC-4D25-81BC-18E450AB1260}" destId="{8A247365-92E4-4675-BD3C-5714AAAB42ED}" srcOrd="3" destOrd="0" presId="urn:microsoft.com/office/officeart/2005/8/layout/default"/>
    <dgm:cxn modelId="{7DB7B033-5235-4A84-A8A6-E3D8038A1E1B}" type="presParOf" srcId="{399B80E0-8FBC-4D25-81BC-18E450AB1260}" destId="{1E441B56-E9BC-4531-B1B8-C4564F772F57}" srcOrd="4" destOrd="0" presId="urn:microsoft.com/office/officeart/2005/8/layout/default"/>
  </dgm:cxnLst>
  <dgm:bg>
    <a:noFill/>
    <a:effectLst/>
  </dgm:bg>
  <dgm:whole>
    <a:ln w="3175"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4A6662-01FA-499C-BEF2-7ADC1BA593AB}">
      <dsp:nvSpPr>
        <dsp:cNvPr id="0" name=""/>
        <dsp:cNvSpPr/>
      </dsp:nvSpPr>
      <dsp:spPr>
        <a:xfrm>
          <a:off x="2600713" y="0"/>
          <a:ext cx="2331785" cy="606170"/>
        </a:xfrm>
        <a:prstGeom prst="rect">
          <a:avLst/>
        </a:prstGeom>
        <a:solidFill>
          <a:schemeClr val="lt1"/>
        </a:solidFill>
        <a:ln w="3175" cap="flat" cmpd="sng" algn="ctr">
          <a:solidFill>
            <a:schemeClr val="accent3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altLang="es-CO" sz="1100" b="0" kern="1200" dirty="0">
              <a:solidFill>
                <a:srgbClr val="E3DED1">
                  <a:lumMod val="10000"/>
                </a:srgbClr>
              </a:solidFill>
              <a:latin typeface="Garamond"/>
              <a:ea typeface="+mn-ea"/>
              <a:cs typeface="+mn-cs"/>
            </a:rPr>
            <a:t>Aumentar a 13% el porcentaje de personas que están muy satisfechas con la oferta cultural de su barrio</a:t>
          </a:r>
          <a:endParaRPr lang="es-ES" altLang="es-CO" sz="1100" b="0" kern="1200" dirty="0">
            <a:solidFill>
              <a:srgbClr val="E3DED1">
                <a:lumMod val="10000"/>
              </a:srgbClr>
            </a:solidFill>
            <a:latin typeface="Garamond"/>
            <a:ea typeface="+mn-ea"/>
            <a:cs typeface="+mn-cs"/>
          </a:endParaRPr>
        </a:p>
      </dsp:txBody>
      <dsp:txXfrm>
        <a:off x="2600713" y="0"/>
        <a:ext cx="2331785" cy="606170"/>
      </dsp:txXfrm>
    </dsp:sp>
    <dsp:sp modelId="{0CDCA9C4-8041-492C-A283-B6A4A4A28CB8}">
      <dsp:nvSpPr>
        <dsp:cNvPr id="0" name=""/>
        <dsp:cNvSpPr/>
      </dsp:nvSpPr>
      <dsp:spPr>
        <a:xfrm>
          <a:off x="63153" y="0"/>
          <a:ext cx="2461971" cy="606170"/>
        </a:xfrm>
        <a:prstGeom prst="rect">
          <a:avLst/>
        </a:prstGeom>
        <a:solidFill>
          <a:schemeClr val="lt1"/>
        </a:solidFill>
        <a:ln w="3175" cap="flat" cmpd="sng" algn="ctr">
          <a:solidFill>
            <a:schemeClr val="accent3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altLang="es-CO" sz="1100" b="0" kern="1200" dirty="0">
              <a:solidFill>
                <a:srgbClr val="E3DED1">
                  <a:lumMod val="10000"/>
                </a:srgbClr>
              </a:solidFill>
              <a:latin typeface="Garamond"/>
              <a:ea typeface="+mn-ea"/>
              <a:cs typeface="+mn-cs"/>
            </a:rPr>
            <a:t>Aumentar a 3,2 el promedio de libros leídos al año por persona</a:t>
          </a:r>
        </a:p>
      </dsp:txBody>
      <dsp:txXfrm>
        <a:off x="63153" y="0"/>
        <a:ext cx="2461971" cy="606170"/>
      </dsp:txXfrm>
    </dsp:sp>
    <dsp:sp modelId="{799AD4C7-7BB9-4E10-B77B-EA5AE02A1EF2}">
      <dsp:nvSpPr>
        <dsp:cNvPr id="0" name=""/>
        <dsp:cNvSpPr/>
      </dsp:nvSpPr>
      <dsp:spPr>
        <a:xfrm>
          <a:off x="5007078" y="27"/>
          <a:ext cx="2331785" cy="606170"/>
        </a:xfrm>
        <a:prstGeom prst="rect">
          <a:avLst/>
        </a:prstGeom>
        <a:solidFill>
          <a:schemeClr val="lt1"/>
        </a:solidFill>
        <a:ln w="3175" cap="flat" cmpd="sng" algn="ctr">
          <a:solidFill>
            <a:schemeClr val="accent3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hemeClr val="accent3"/>
        </a:lnRef>
        <a:fillRef idx="1">
          <a:schemeClr val="lt1"/>
        </a:fillRef>
        <a:effectRef idx="0">
          <a:schemeClr val="accent3"/>
        </a:effectRef>
        <a:fontRef idx="minor">
          <a:schemeClr val="dk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rgbClr val="1B1810"/>
              </a:solidFill>
              <a:latin typeface="Garamond"/>
              <a:ea typeface="Garamond"/>
              <a:cs typeface="Garamond"/>
              <a:sym typeface="Garamond"/>
            </a:rPr>
            <a:t>Aumentar a 7,28% el porcentaje de personas que respeta la diferencia</a:t>
          </a:r>
          <a:endParaRPr lang="es-CO" sz="1100" kern="1200" dirty="0"/>
        </a:p>
      </dsp:txBody>
      <dsp:txXfrm>
        <a:off x="5007078" y="27"/>
        <a:ext cx="2331785" cy="6061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61CA61-E374-4410-8EE5-62D06DA0928A}">
      <dsp:nvSpPr>
        <dsp:cNvPr id="0" name=""/>
        <dsp:cNvSpPr/>
      </dsp:nvSpPr>
      <dsp:spPr>
        <a:xfrm>
          <a:off x="8309" y="0"/>
          <a:ext cx="6383392" cy="719066"/>
        </a:xfrm>
        <a:prstGeom prst="rect">
          <a:avLst/>
        </a:prstGeom>
        <a:solidFill>
          <a:schemeClr val="bg1"/>
        </a:solidFill>
        <a:ln w="3175" cap="flat" cmpd="sng" algn="ctr">
          <a:solidFill>
            <a:srgbClr val="418AB3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300" kern="1200" dirty="0">
              <a:solidFill>
                <a:schemeClr val="tx1"/>
              </a:solidFill>
            </a:rPr>
            <a:t>Aumentar a 12% el porcentaje de personas que han asistido durante los últimos 12 meses a presentaciones de la OFB</a:t>
          </a:r>
        </a:p>
      </dsp:txBody>
      <dsp:txXfrm>
        <a:off x="8309" y="0"/>
        <a:ext cx="6383392" cy="71906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9B6B35-7E8C-4C11-AB7F-388FEEDD2FAF}">
      <dsp:nvSpPr>
        <dsp:cNvPr id="0" name=""/>
        <dsp:cNvSpPr/>
      </dsp:nvSpPr>
      <dsp:spPr>
        <a:xfrm>
          <a:off x="2932" y="1085"/>
          <a:ext cx="2356759" cy="572956"/>
        </a:xfrm>
        <a:prstGeom prst="rect">
          <a:avLst/>
        </a:prstGeom>
        <a:solidFill>
          <a:prstClr val="white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50"/>
            <a:buFont typeface="Century Gothic"/>
            <a:buNone/>
          </a:pPr>
          <a:r>
            <a:rPr lang="es-CO" sz="1100" kern="12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36% el porcentaje de la población que practica algún deporte</a:t>
          </a:r>
          <a:endParaRPr lang="es-CO" sz="1100" b="0" i="0" u="none" strike="noStrike" kern="1200" cap="none" dirty="0">
            <a:solidFill>
              <a:srgbClr val="000000"/>
            </a:solidFill>
            <a:latin typeface="+mn-lt"/>
            <a:ea typeface="Century Gothic"/>
            <a:cs typeface="Century Gothic"/>
          </a:endParaRPr>
        </a:p>
      </dsp:txBody>
      <dsp:txXfrm>
        <a:off x="2932" y="1085"/>
        <a:ext cx="2356759" cy="572956"/>
      </dsp:txXfrm>
    </dsp:sp>
    <dsp:sp modelId="{534A6662-01FA-499C-BEF2-7ADC1BA593AB}">
      <dsp:nvSpPr>
        <dsp:cNvPr id="0" name=""/>
        <dsp:cNvSpPr/>
      </dsp:nvSpPr>
      <dsp:spPr>
        <a:xfrm>
          <a:off x="2450601" y="2171"/>
          <a:ext cx="2666538" cy="572956"/>
        </a:xfrm>
        <a:prstGeom prst="rect">
          <a:avLst/>
        </a:prstGeom>
        <a:solidFill>
          <a:schemeClr val="bg1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50"/>
            <a:buFont typeface="Century Gothic"/>
            <a:buNone/>
          </a:pPr>
          <a:r>
            <a:rPr lang="es-CO" sz="1100" kern="12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39% el porcentaje de personas que visita parques recreativos, de diversión o centros interactivos de la ciudad</a:t>
          </a:r>
          <a:endParaRPr lang="es-ES" altLang="es-CO" sz="1100" kern="1200" dirty="0">
            <a:solidFill>
              <a:schemeClr val="tx1"/>
            </a:solidFill>
            <a:latin typeface="+mn-lt"/>
          </a:endParaRPr>
        </a:p>
      </dsp:txBody>
      <dsp:txXfrm>
        <a:off x="2450601" y="2171"/>
        <a:ext cx="2666538" cy="572956"/>
      </dsp:txXfrm>
    </dsp:sp>
    <dsp:sp modelId="{4C250F91-CB91-456D-B2F8-083BE56A277F}">
      <dsp:nvSpPr>
        <dsp:cNvPr id="0" name=""/>
        <dsp:cNvSpPr/>
      </dsp:nvSpPr>
      <dsp:spPr>
        <a:xfrm>
          <a:off x="5217216" y="2171"/>
          <a:ext cx="2104535" cy="572956"/>
        </a:xfrm>
        <a:prstGeom prst="rect">
          <a:avLst/>
        </a:prstGeom>
        <a:solidFill>
          <a:prstClr val="white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Clr>
              <a:srgbClr val="000000"/>
            </a:buClr>
            <a:buSzPts val="1050"/>
            <a:buFont typeface="Century Gothic"/>
            <a:buNone/>
          </a:pPr>
          <a:r>
            <a:rPr lang="es-CO" sz="1100" kern="1200" dirty="0">
              <a:solidFill>
                <a:srgbClr val="000000"/>
              </a:solidFill>
              <a:latin typeface="+mn-lt"/>
              <a:ea typeface="Century Gothic"/>
              <a:cs typeface="Century Gothic"/>
              <a:sym typeface="Century Gothic"/>
            </a:rPr>
            <a:t>Aumentar a 19,95% el porcentaje de personas que asiste a eventos deportivos</a:t>
          </a:r>
          <a:endParaRPr lang="es-CO" sz="1100" b="0" i="0" u="none" strike="noStrike" kern="1200" cap="none" dirty="0">
            <a:solidFill>
              <a:srgbClr val="000000"/>
            </a:solidFill>
            <a:latin typeface="+mn-lt"/>
            <a:ea typeface="Century Gothic"/>
            <a:cs typeface="Century Gothic"/>
          </a:endParaRPr>
        </a:p>
      </dsp:txBody>
      <dsp:txXfrm>
        <a:off x="5217216" y="2171"/>
        <a:ext cx="2104535" cy="57295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DCA9C4-8041-492C-A283-B6A4A4A28CB8}">
      <dsp:nvSpPr>
        <dsp:cNvPr id="0" name=""/>
        <dsp:cNvSpPr/>
      </dsp:nvSpPr>
      <dsp:spPr>
        <a:xfrm>
          <a:off x="1976" y="2179"/>
          <a:ext cx="2502289" cy="562141"/>
        </a:xfrm>
        <a:prstGeom prst="rect">
          <a:avLst/>
        </a:prstGeom>
        <a:solidFill>
          <a:schemeClr val="bg1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altLang="es-CO" sz="1100" kern="1200" dirty="0">
              <a:solidFill>
                <a:schemeClr val="tx1"/>
              </a:solidFill>
            </a:rPr>
            <a:t>Aumentar a 15% el porcentaje de la población que realiza prácticas culturales</a:t>
          </a:r>
          <a:endParaRPr lang="es-ES" altLang="es-CO" sz="1100" kern="1200" dirty="0">
            <a:solidFill>
              <a:schemeClr val="tx1"/>
            </a:solidFill>
          </a:endParaRPr>
        </a:p>
      </dsp:txBody>
      <dsp:txXfrm>
        <a:off x="1976" y="2179"/>
        <a:ext cx="2502289" cy="562141"/>
      </dsp:txXfrm>
    </dsp:sp>
    <dsp:sp modelId="{4D9682DA-7821-4560-AA5D-0F05D22EE3D9}">
      <dsp:nvSpPr>
        <dsp:cNvPr id="0" name=""/>
        <dsp:cNvSpPr/>
      </dsp:nvSpPr>
      <dsp:spPr>
        <a:xfrm>
          <a:off x="2597956" y="2179"/>
          <a:ext cx="2502289" cy="562141"/>
        </a:xfrm>
        <a:prstGeom prst="rect">
          <a:avLst/>
        </a:prstGeom>
        <a:solidFill>
          <a:schemeClr val="bg1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chemeClr val="tx1"/>
              </a:solidFill>
            </a:rPr>
            <a:t>Disminuir a 48,8% el porcentaje de personas que no asistieron a presentaciones y espectáculos culturales de la ciudad</a:t>
          </a:r>
          <a:endParaRPr lang="es-ES" sz="1100" kern="1200" dirty="0">
            <a:solidFill>
              <a:schemeClr val="tx1"/>
            </a:solidFill>
          </a:endParaRPr>
        </a:p>
      </dsp:txBody>
      <dsp:txXfrm>
        <a:off x="2597956" y="2179"/>
        <a:ext cx="2502289" cy="562141"/>
      </dsp:txXfrm>
    </dsp:sp>
    <dsp:sp modelId="{1E441B56-E9BC-4531-B1B8-C4564F772F57}">
      <dsp:nvSpPr>
        <dsp:cNvPr id="0" name=""/>
        <dsp:cNvSpPr/>
      </dsp:nvSpPr>
      <dsp:spPr>
        <a:xfrm>
          <a:off x="5193935" y="2179"/>
          <a:ext cx="2502289" cy="562141"/>
        </a:xfrm>
        <a:prstGeom prst="rect">
          <a:avLst/>
        </a:prstGeom>
        <a:solidFill>
          <a:schemeClr val="bg1"/>
        </a:solidFill>
        <a:ln w="3175" cap="flat" cmpd="sng" algn="ctr">
          <a:solidFill>
            <a:srgbClr val="C00000"/>
          </a:solidFill>
          <a:prstDash val="solid"/>
          <a:miter lim="800000"/>
        </a:ln>
        <a:effectLst>
          <a:outerShdw blurRad="50800" dist="38100" dir="5400000" algn="t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O" sz="1100" kern="1200" dirty="0">
              <a:solidFill>
                <a:schemeClr val="tx1"/>
              </a:solidFill>
            </a:rPr>
            <a:t>Aumentar a 13% el porcentaje de personas que están muy satisfechas con la oferta cultural de su barrio</a:t>
          </a:r>
          <a:endParaRPr lang="es-ES" sz="1100" kern="1200" dirty="0">
            <a:solidFill>
              <a:schemeClr val="tx1"/>
            </a:solidFill>
          </a:endParaRPr>
        </a:p>
      </dsp:txBody>
      <dsp:txXfrm>
        <a:off x="5193935" y="2179"/>
        <a:ext cx="2502289" cy="56214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7E26D-D9ED-4FB9-80D9-8301BB39AC6C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7D7AC2-6773-417F-8C49-5E30E1CB785F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2126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214DEB-E4E3-4BED-9100-64FC69CD6DD4}" type="slidenum">
              <a:rPr lang="es-CO" altLang="es-CO" smtClean="0"/>
              <a:pPr>
                <a:defRPr/>
              </a:pPr>
              <a:t>7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2117987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214DEB-E4E3-4BED-9100-64FC69CD6DD4}" type="slidenum">
              <a:rPr lang="es-CO" altLang="es-CO" smtClean="0"/>
              <a:pPr>
                <a:defRPr/>
              </a:pPr>
              <a:t>8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23566507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7214DEB-E4E3-4BED-9100-64FC69CD6DD4}" type="slidenum">
              <a:rPr lang="es-CO" altLang="es-CO" smtClean="0"/>
              <a:pPr>
                <a:defRPr/>
              </a:pPr>
              <a:t>9</a:t>
            </a:fld>
            <a:endParaRPr lang="es-CO" altLang="es-CO"/>
          </a:p>
        </p:txBody>
      </p:sp>
    </p:spTree>
    <p:extLst>
      <p:ext uri="{BB962C8B-B14F-4D97-AF65-F5344CB8AC3E}">
        <p14:creationId xmlns:p14="http://schemas.microsoft.com/office/powerpoint/2010/main" val="1601717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15:notes"/>
          <p:cNvSpPr txBox="1">
            <a:spLocks noGrp="1"/>
          </p:cNvSpPr>
          <p:nvPr>
            <p:ph type="body" idx="1"/>
          </p:nvPr>
        </p:nvSpPr>
        <p:spPr>
          <a:xfrm>
            <a:off x="680383" y="4776856"/>
            <a:ext cx="5436909" cy="3908953"/>
          </a:xfrm>
          <a:prstGeom prst="rect">
            <a:avLst/>
          </a:prstGeom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93720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Google Shape;366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367" name="Google Shape;367;p16:notes"/>
          <p:cNvSpPr txBox="1">
            <a:spLocks noGrp="1"/>
          </p:cNvSpPr>
          <p:nvPr>
            <p:ph type="body" idx="1"/>
          </p:nvPr>
        </p:nvSpPr>
        <p:spPr>
          <a:xfrm>
            <a:off x="680383" y="4776856"/>
            <a:ext cx="5436909" cy="390895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8" name="Google Shape;368;p16:notes"/>
          <p:cNvSpPr txBox="1">
            <a:spLocks noGrp="1"/>
          </p:cNvSpPr>
          <p:nvPr>
            <p:ph type="sldNum" idx="12"/>
          </p:nvPr>
        </p:nvSpPr>
        <p:spPr>
          <a:xfrm>
            <a:off x="3849862" y="9428273"/>
            <a:ext cx="2946275" cy="4983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725036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26939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5398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98245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936020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18169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45244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596403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8505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293177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52190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30434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17725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886114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12329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53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17229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844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6176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9972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22778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3154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45370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B2EC75-84AF-4EE8-B014-3AE1638C5328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92AD35-3D7A-44EC-9E26-BD3A2F6486B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3141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77AB8B-F0BB-4C7D-9662-7F0ACB20A59E}" type="datetimeFigureOut">
              <a:rPr lang="es-CO" smtClean="0"/>
              <a:t>2/07/2020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46205-F14C-44A3-88ED-47C35A82356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83546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A873C36-7BB2-4D9D-9403-D81741F5C7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2720" y="382402"/>
            <a:ext cx="8513763" cy="1646238"/>
          </a:xfrm>
        </p:spPr>
        <p:txBody>
          <a:bodyPr/>
          <a:lstStyle/>
          <a:p>
            <a:pPr algn="r"/>
            <a:r>
              <a:rPr lang="es-CO" altLang="es-CO" sz="3600" dirty="0">
                <a:solidFill>
                  <a:schemeClr val="bg1"/>
                </a:solidFill>
              </a:rPr>
              <a:t>Territorialización de la inversión del sector Cultura, Recreación y Deporte</a:t>
            </a:r>
          </a:p>
        </p:txBody>
      </p:sp>
      <p:sp>
        <p:nvSpPr>
          <p:cNvPr id="4" name="Subtítulo 2">
            <a:extLst>
              <a:ext uri="{FF2B5EF4-FFF2-40B4-BE49-F238E27FC236}">
                <a16:creationId xmlns:a16="http://schemas.microsoft.com/office/drawing/2014/main" id="{C7623C95-C447-4D00-B1D3-1E1AB60846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61227" y="2182812"/>
            <a:ext cx="3539816" cy="1246188"/>
          </a:xfrm>
        </p:spPr>
        <p:txBody>
          <a:bodyPr/>
          <a:lstStyle/>
          <a:p>
            <a:pPr algn="r"/>
            <a:r>
              <a:rPr lang="es-CO" altLang="es-CO" dirty="0">
                <a:solidFill>
                  <a:schemeClr val="bg1"/>
                </a:solidFill>
              </a:rPr>
              <a:t>Cuarto trimestre de 2019</a:t>
            </a:r>
          </a:p>
        </p:txBody>
      </p:sp>
      <p:sp>
        <p:nvSpPr>
          <p:cNvPr id="6" name="CuadroTexto 10">
            <a:extLst>
              <a:ext uri="{FF2B5EF4-FFF2-40B4-BE49-F238E27FC236}">
                <a16:creationId xmlns:a16="http://schemas.microsoft.com/office/drawing/2014/main" id="{78561764-11E8-4607-95F0-3D18FA36A96E}"/>
              </a:ext>
            </a:extLst>
          </p:cNvPr>
          <p:cNvSpPr txBox="1"/>
          <p:nvPr/>
        </p:nvSpPr>
        <p:spPr>
          <a:xfrm>
            <a:off x="113349" y="6227357"/>
            <a:ext cx="39256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ES"/>
            </a:defPPr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1pPr>
            <a:lvl2pPr marL="4572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2pPr>
            <a:lvl3pPr marL="9144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3pPr>
            <a:lvl4pPr marL="1371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4pPr>
            <a:lvl5pPr marL="18288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entury Gothic" pitchFamily="34" charset="0"/>
                <a:ea typeface="MS PGothic" pitchFamily="34" charset="-128"/>
                <a:cs typeface="+mn-cs"/>
              </a:defRPr>
            </a:lvl9pPr>
          </a:lstStyle>
          <a:p>
            <a:r>
              <a:rPr lang="es-CO" sz="1600" dirty="0">
                <a:solidFill>
                  <a:schemeClr val="bg1"/>
                </a:solidFill>
                <a:latin typeface="+mj-lt"/>
              </a:rPr>
              <a:t>Dirección de Planeación</a:t>
            </a:r>
          </a:p>
          <a:p>
            <a:r>
              <a:rPr lang="es-CO" sz="1600" dirty="0">
                <a:solidFill>
                  <a:schemeClr val="bg1"/>
                </a:solidFill>
                <a:latin typeface="+mj-lt"/>
              </a:rPr>
              <a:t>Secretaría de Cultura, Recreación y Deporte</a:t>
            </a:r>
          </a:p>
        </p:txBody>
      </p:sp>
      <p:pic>
        <p:nvPicPr>
          <p:cNvPr id="9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" y="1905083"/>
            <a:ext cx="6553200" cy="4445831"/>
          </a:xfrm>
          <a:prstGeom prst="rect">
            <a:avLst/>
          </a:prstGeom>
        </p:spPr>
      </p:pic>
      <p:sp>
        <p:nvSpPr>
          <p:cNvPr id="10" name="8 CuadroTexto"/>
          <p:cNvSpPr txBox="1"/>
          <p:nvPr/>
        </p:nvSpPr>
        <p:spPr>
          <a:xfrm>
            <a:off x="4277381" y="3450417"/>
            <a:ext cx="1479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b="1" dirty="0"/>
              <a:t>Los Mártires</a:t>
            </a:r>
          </a:p>
        </p:txBody>
      </p:sp>
    </p:spTree>
    <p:extLst>
      <p:ext uri="{BB962C8B-B14F-4D97-AF65-F5344CB8AC3E}">
        <p14:creationId xmlns:p14="http://schemas.microsoft.com/office/powerpoint/2010/main" val="14400275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45EEA92-722C-4E4E-9DAE-24B046EDC7CF}"/>
              </a:ext>
            </a:extLst>
          </p:cNvPr>
          <p:cNvSpPr txBox="1">
            <a:spLocks noChangeAspect="1"/>
          </p:cNvSpPr>
          <p:nvPr/>
        </p:nvSpPr>
        <p:spPr>
          <a:xfrm>
            <a:off x="6270886" y="471567"/>
            <a:ext cx="2311200" cy="62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4C56AB01-20B0-4078-8B97-9CA349BE63FC}"/>
              </a:ext>
            </a:extLst>
          </p:cNvPr>
          <p:cNvSpPr/>
          <p:nvPr/>
        </p:nvSpPr>
        <p:spPr>
          <a:xfrm flipH="1">
            <a:off x="880741" y="370480"/>
            <a:ext cx="5011705" cy="72041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800" kern="0" dirty="0">
                <a:solidFill>
                  <a:schemeClr val="bg1"/>
                </a:solidFill>
                <a:latin typeface="Calibri"/>
              </a:rPr>
              <a:t>Inversión</a:t>
            </a:r>
            <a:r>
              <a:rPr lang="es-CO" sz="2800" b="1" kern="0" baseline="30000" dirty="0">
                <a:solidFill>
                  <a:srgbClr val="FFFF00"/>
                </a:solidFill>
                <a:latin typeface="Calibri"/>
              </a:rPr>
              <a:t>1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del </a:t>
            </a:r>
            <a:r>
              <a:rPr lang="es-CO" sz="2800" b="1" kern="0" dirty="0">
                <a:solidFill>
                  <a:srgbClr val="FFFF00"/>
                </a:solidFill>
                <a:latin typeface="Calibri"/>
              </a:rPr>
              <a:t>IDRD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2019</a:t>
            </a:r>
          </a:p>
        </p:txBody>
      </p:sp>
      <p:sp>
        <p:nvSpPr>
          <p:cNvPr id="4" name="Rectángulo 30">
            <a:extLst>
              <a:ext uri="{FF2B5EF4-FFF2-40B4-BE49-F238E27FC236}">
                <a16:creationId xmlns:a16="http://schemas.microsoft.com/office/drawing/2014/main" id="{98CD30F5-B45A-4A18-A13B-51ED07D0D7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004" y="421469"/>
            <a:ext cx="596594" cy="55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8" tIns="45710" rIns="91418" bIns="45710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④</a:t>
            </a:r>
          </a:p>
        </p:txBody>
      </p:sp>
      <p:sp>
        <p:nvSpPr>
          <p:cNvPr id="5" name="Globo: flecha izquierda 4">
            <a:extLst>
              <a:ext uri="{FF2B5EF4-FFF2-40B4-BE49-F238E27FC236}">
                <a16:creationId xmlns:a16="http://schemas.microsoft.com/office/drawing/2014/main" id="{CE9B0994-0E4B-4028-9998-E4B175998FAA}"/>
              </a:ext>
            </a:extLst>
          </p:cNvPr>
          <p:cNvSpPr/>
          <p:nvPr/>
        </p:nvSpPr>
        <p:spPr>
          <a:xfrm rot="16200000">
            <a:off x="4428352" y="3162799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 del sector durante el cuatrienio</a:t>
            </a:r>
          </a:p>
        </p:txBody>
      </p:sp>
      <p:sp>
        <p:nvSpPr>
          <p:cNvPr id="6" name="Globo: flecha izquierda 5">
            <a:extLst>
              <a:ext uri="{FF2B5EF4-FFF2-40B4-BE49-F238E27FC236}">
                <a16:creationId xmlns:a16="http://schemas.microsoft.com/office/drawing/2014/main" id="{6A015CA8-F62D-49F3-BA60-3F236C4208DC}"/>
              </a:ext>
            </a:extLst>
          </p:cNvPr>
          <p:cNvSpPr/>
          <p:nvPr/>
        </p:nvSpPr>
        <p:spPr>
          <a:xfrm rot="16200000">
            <a:off x="4337234" y="1155820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producto del sector y la entidad para el cuatrienio</a:t>
            </a: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A6C17BA-518A-4BEF-AA0A-EC3D563D78B0}"/>
              </a:ext>
            </a:extLst>
          </p:cNvPr>
          <p:cNvGraphicFramePr>
            <a:graphicFrameLocks noGrp="1"/>
          </p:cNvGraphicFramePr>
          <p:nvPr/>
        </p:nvGraphicFramePr>
        <p:xfrm>
          <a:off x="3505940" y="2681966"/>
          <a:ext cx="1971872" cy="288000"/>
        </p:xfrm>
        <a:graphic>
          <a:graphicData uri="http://schemas.openxmlformats.org/drawingml/2006/table">
            <a:tbl>
              <a:tblPr/>
              <a:tblGrid>
                <a:gridCol w="1971872">
                  <a:extLst>
                    <a:ext uri="{9D8B030D-6E8A-4147-A177-3AD203B41FA5}">
                      <a16:colId xmlns:a16="http://schemas.microsoft.com/office/drawing/2014/main" val="1699870379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s-CO" sz="1500" b="1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$ 1.865.940.763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85498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7B41F7CA-0EBE-44A1-8B7F-4D39125E7BBC}"/>
              </a:ext>
            </a:extLst>
          </p:cNvPr>
          <p:cNvGraphicFramePr>
            <a:graphicFrameLocks noGrp="1"/>
          </p:cNvGraphicFramePr>
          <p:nvPr/>
        </p:nvGraphicFramePr>
        <p:xfrm>
          <a:off x="279225" y="3498347"/>
          <a:ext cx="8623242" cy="1534594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1437207">
                  <a:extLst>
                    <a:ext uri="{9D8B030D-6E8A-4147-A177-3AD203B41FA5}">
                      <a16:colId xmlns:a16="http://schemas.microsoft.com/office/drawing/2014/main" val="766911254"/>
                    </a:ext>
                  </a:extLst>
                </a:gridCol>
                <a:gridCol w="1437207">
                  <a:extLst>
                    <a:ext uri="{9D8B030D-6E8A-4147-A177-3AD203B41FA5}">
                      <a16:colId xmlns:a16="http://schemas.microsoft.com/office/drawing/2014/main" val="3779120916"/>
                    </a:ext>
                  </a:extLst>
                </a:gridCol>
                <a:gridCol w="1437207">
                  <a:extLst>
                    <a:ext uri="{9D8B030D-6E8A-4147-A177-3AD203B41FA5}">
                      <a16:colId xmlns:a16="http://schemas.microsoft.com/office/drawing/2014/main" val="4104618500"/>
                    </a:ext>
                  </a:extLst>
                </a:gridCol>
                <a:gridCol w="1437207">
                  <a:extLst>
                    <a:ext uri="{9D8B030D-6E8A-4147-A177-3AD203B41FA5}">
                      <a16:colId xmlns:a16="http://schemas.microsoft.com/office/drawing/2014/main" val="1901413705"/>
                    </a:ext>
                  </a:extLst>
                </a:gridCol>
                <a:gridCol w="1437207">
                  <a:extLst>
                    <a:ext uri="{9D8B030D-6E8A-4147-A177-3AD203B41FA5}">
                      <a16:colId xmlns:a16="http://schemas.microsoft.com/office/drawing/2014/main" val="1410992645"/>
                    </a:ext>
                  </a:extLst>
                </a:gridCol>
                <a:gridCol w="1437207">
                  <a:extLst>
                    <a:ext uri="{9D8B030D-6E8A-4147-A177-3AD203B41FA5}">
                      <a16:colId xmlns:a16="http://schemas.microsoft.com/office/drawing/2014/main" val="2285347978"/>
                    </a:ext>
                  </a:extLst>
                </a:gridCol>
              </a:tblGrid>
              <a:tr h="96579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Realizar 634.250 atenciones a niños, niñas y adolescentes  en el marco del programa Jornada Única y Tiempo Escolar durante el cuatrienio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Construcción y/o mejoramiento de 64 parques en todas las escalas, en los que se construirán cuatro xtreme parks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Mejorar 140 equipamientos culturales, recreativos y deportivos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Realizar 132.071 actividades culturales, recreativas y deportivas, articuladas con grupos poblacionales y/o territorios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50" dirty="0">
                          <a:solidFill>
                            <a:srgbClr val="000000"/>
                          </a:solidFill>
                        </a:rPr>
                        <a:t>Realizar torneos interbarriales en 4 deportes</a:t>
                      </a:r>
                      <a:endParaRPr sz="1050" u="none" strike="noStrike" cap="none" dirty="0">
                        <a:solidFill>
                          <a:srgbClr val="000000"/>
                        </a:solidFill>
                      </a:endParaRPr>
                    </a:p>
                  </a:txBody>
                  <a:tcPr marL="7475" marR="7475" marT="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Construcción o adecuación de 86 canchas sintéticas</a:t>
                      </a:r>
                      <a:endParaRPr lang="es-CO" sz="105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3543744239"/>
                  </a:ext>
                </a:extLst>
              </a:tr>
              <a:tr h="4069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 Meta entidad - 338.983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 Meta entidad -416 parques - 4 Xtreme Park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 Meta entidad - 108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 Meta entidad – 52.634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050" dirty="0"/>
                        <a:t>Meta entidad - 4</a:t>
                      </a:r>
                      <a:endParaRPr sz="1050" dirty="0"/>
                    </a:p>
                  </a:txBody>
                  <a:tcPr marL="7475" marR="7475" marT="747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50" u="none" strike="noStrike" dirty="0">
                          <a:effectLst/>
                        </a:rPr>
                        <a:t> Meta entidad - 86 </a:t>
                      </a:r>
                      <a:endParaRPr lang="es-CO" sz="105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7481" marR="7481" marT="7481" marB="0" anchor="ctr"/>
                </a:tc>
                <a:extLst>
                  <a:ext uri="{0D108BD9-81ED-4DB2-BD59-A6C34878D82A}">
                    <a16:rowId xmlns:a16="http://schemas.microsoft.com/office/drawing/2014/main" val="2690517552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29A081D5-2637-4116-84EA-6D3151122A8A}"/>
              </a:ext>
            </a:extLst>
          </p:cNvPr>
          <p:cNvGraphicFramePr>
            <a:graphicFrameLocks noGrp="1"/>
          </p:cNvGraphicFramePr>
          <p:nvPr/>
        </p:nvGraphicFramePr>
        <p:xfrm>
          <a:off x="452603" y="1286409"/>
          <a:ext cx="8386596" cy="1327726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2282067">
                  <a:extLst>
                    <a:ext uri="{9D8B030D-6E8A-4147-A177-3AD203B41FA5}">
                      <a16:colId xmlns:a16="http://schemas.microsoft.com/office/drawing/2014/main" val="2797234636"/>
                    </a:ext>
                  </a:extLst>
                </a:gridCol>
                <a:gridCol w="2034843">
                  <a:extLst>
                    <a:ext uri="{9D8B030D-6E8A-4147-A177-3AD203B41FA5}">
                      <a16:colId xmlns:a16="http://schemas.microsoft.com/office/drawing/2014/main" val="2728024337"/>
                    </a:ext>
                  </a:extLst>
                </a:gridCol>
                <a:gridCol w="2034843">
                  <a:extLst>
                    <a:ext uri="{9D8B030D-6E8A-4147-A177-3AD203B41FA5}">
                      <a16:colId xmlns:a16="http://schemas.microsoft.com/office/drawing/2014/main" val="2227373506"/>
                    </a:ext>
                  </a:extLst>
                </a:gridCol>
                <a:gridCol w="2034843">
                  <a:extLst>
                    <a:ext uri="{9D8B030D-6E8A-4147-A177-3AD203B41FA5}">
                      <a16:colId xmlns:a16="http://schemas.microsoft.com/office/drawing/2014/main" val="4209063617"/>
                    </a:ext>
                  </a:extLst>
                </a:gridCol>
              </a:tblGrid>
              <a:tr h="4473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1" u="none" strike="noStrike" dirty="0">
                          <a:effectLst/>
                        </a:rPr>
                        <a:t>Proyecto de Inversión 1077</a:t>
                      </a:r>
                      <a:endParaRPr lang="es-CO" sz="12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1" u="none" strike="noStrike" dirty="0">
                          <a:effectLst/>
                        </a:rPr>
                        <a:t>Proyecto de Inversión 1145</a:t>
                      </a:r>
                      <a:endParaRPr lang="es-CO" sz="12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1" u="none" strike="noStrike" dirty="0">
                          <a:effectLst/>
                        </a:rPr>
                        <a:t>Proyecto de Inversión 1146</a:t>
                      </a:r>
                      <a:endParaRPr lang="es-CO" sz="12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1" u="none" strike="noStrike" dirty="0">
                          <a:effectLst/>
                        </a:rPr>
                        <a:t>Proyecto de Inversión 1147</a:t>
                      </a:r>
                      <a:endParaRPr lang="es-CO" sz="12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87834435"/>
                  </a:ext>
                </a:extLst>
              </a:tr>
              <a:tr h="60613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Tiempo escolar complementario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Sostenibilidad y mejoramiento de parques, espacios de vida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Recreación activa 365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Deporte mejor para todos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5632" marR="5632" marT="5632" marB="0" anchor="ctr"/>
                </a:tc>
                <a:extLst>
                  <a:ext uri="{0D108BD9-81ED-4DB2-BD59-A6C34878D82A}">
                    <a16:rowId xmlns:a16="http://schemas.microsoft.com/office/drawing/2014/main" val="3280320680"/>
                  </a:ext>
                </a:extLst>
              </a:tr>
              <a:tr h="27420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$ 116.008.520 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$ 1.622.629.491 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$ 112.518.604 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$ 14.784.148 </a:t>
                      </a: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3913420406"/>
                  </a:ext>
                </a:extLst>
              </a:tr>
            </a:tbl>
          </a:graphicData>
        </a:graphic>
      </p:graphicFrame>
      <p:graphicFrame>
        <p:nvGraphicFramePr>
          <p:cNvPr id="10" name="30 Diagrama">
            <a:extLst>
              <a:ext uri="{FF2B5EF4-FFF2-40B4-BE49-F238E27FC236}">
                <a16:creationId xmlns:a16="http://schemas.microsoft.com/office/drawing/2014/main" id="{DC911DE2-8352-4DF3-8D40-81E71FD2C06A}"/>
              </a:ext>
            </a:extLst>
          </p:cNvPr>
          <p:cNvGraphicFramePr/>
          <p:nvPr/>
        </p:nvGraphicFramePr>
        <p:xfrm>
          <a:off x="1005584" y="5544106"/>
          <a:ext cx="7324684" cy="575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uadroTexto 1">
            <a:extLst>
              <a:ext uri="{FF2B5EF4-FFF2-40B4-BE49-F238E27FC236}">
                <a16:creationId xmlns:a16="http://schemas.microsoft.com/office/drawing/2014/main" id="{A35A865B-751E-4C9E-ABF1-83B2012DDA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78" y="6335231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/>
              <a:t>1/ Información  con corte a 31 de diciembre de 2019</a:t>
            </a:r>
          </a:p>
        </p:txBody>
      </p:sp>
    </p:spTree>
    <p:extLst>
      <p:ext uri="{BB962C8B-B14F-4D97-AF65-F5344CB8AC3E}">
        <p14:creationId xmlns:p14="http://schemas.microsoft.com/office/powerpoint/2010/main" val="143448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F47B387-3C21-4A0E-93B4-C9105DF831F8}"/>
              </a:ext>
            </a:extLst>
          </p:cNvPr>
          <p:cNvSpPr txBox="1">
            <a:spLocks/>
          </p:cNvSpPr>
          <p:nvPr/>
        </p:nvSpPr>
        <p:spPr>
          <a:xfrm>
            <a:off x="5990572" y="152319"/>
            <a:ext cx="2313296" cy="4760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7E9E8BE2-6A07-482F-82DC-9EBB85C48174}"/>
              </a:ext>
            </a:extLst>
          </p:cNvPr>
          <p:cNvGraphicFramePr>
            <a:graphicFrameLocks noGrp="1"/>
          </p:cNvGraphicFramePr>
          <p:nvPr/>
        </p:nvGraphicFramePr>
        <p:xfrm>
          <a:off x="52051" y="938504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47085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4849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94685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F2ED31CE-C4F5-4725-B143-280041D5C06B}"/>
              </a:ext>
            </a:extLst>
          </p:cNvPr>
          <p:cNvGraphicFramePr>
            <a:graphicFrameLocks noGrp="1"/>
          </p:cNvGraphicFramePr>
          <p:nvPr/>
        </p:nvGraphicFramePr>
        <p:xfrm>
          <a:off x="4621660" y="938504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12330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563198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384932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2980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sp>
        <p:nvSpPr>
          <p:cNvPr id="5" name="Pentágono 4">
            <a:extLst>
              <a:ext uri="{FF2B5EF4-FFF2-40B4-BE49-F238E27FC236}">
                <a16:creationId xmlns:a16="http://schemas.microsoft.com/office/drawing/2014/main" id="{51551F14-0630-449D-ADE3-0B9F8B451591}"/>
              </a:ext>
            </a:extLst>
          </p:cNvPr>
          <p:cNvSpPr/>
          <p:nvPr/>
        </p:nvSpPr>
        <p:spPr>
          <a:xfrm flipH="1">
            <a:off x="72673" y="295293"/>
            <a:ext cx="4404436" cy="591351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1077 -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Tiempo escolar complementario</a:t>
            </a:r>
          </a:p>
        </p:txBody>
      </p:sp>
      <p:sp>
        <p:nvSpPr>
          <p:cNvPr id="15" name="Pentágono 4">
            <a:extLst>
              <a:ext uri="{FF2B5EF4-FFF2-40B4-BE49-F238E27FC236}">
                <a16:creationId xmlns:a16="http://schemas.microsoft.com/office/drawing/2014/main" id="{17F0931D-5919-429D-9C77-9C412FBF1017}"/>
              </a:ext>
            </a:extLst>
          </p:cNvPr>
          <p:cNvSpPr/>
          <p:nvPr/>
        </p:nvSpPr>
        <p:spPr>
          <a:xfrm flipH="1">
            <a:off x="72673" y="2837429"/>
            <a:ext cx="4378030" cy="893377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1145 -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Sostenibilidad y mejoramiento de parques, espacios de vida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A3A06DE-79E3-418A-82D3-F46A5BE252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8383625"/>
              </p:ext>
            </p:extLst>
          </p:nvPr>
        </p:nvGraphicFramePr>
        <p:xfrm>
          <a:off x="72673" y="1739261"/>
          <a:ext cx="4378030" cy="844368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706359">
                  <a:extLst>
                    <a:ext uri="{9D8B030D-6E8A-4147-A177-3AD203B41FA5}">
                      <a16:colId xmlns:a16="http://schemas.microsoft.com/office/drawing/2014/main" val="2295025878"/>
                    </a:ext>
                  </a:extLst>
                </a:gridCol>
                <a:gridCol w="1706359">
                  <a:extLst>
                    <a:ext uri="{9D8B030D-6E8A-4147-A177-3AD203B41FA5}">
                      <a16:colId xmlns:a16="http://schemas.microsoft.com/office/drawing/2014/main" val="2404617028"/>
                    </a:ext>
                  </a:extLst>
                </a:gridCol>
                <a:gridCol w="965312">
                  <a:extLst>
                    <a:ext uri="{9D8B030D-6E8A-4147-A177-3AD203B41FA5}">
                      <a16:colId xmlns:a16="http://schemas.microsoft.com/office/drawing/2014/main" val="3917612084"/>
                    </a:ext>
                  </a:extLst>
                </a:gridCol>
              </a:tblGrid>
              <a:tr h="84436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$ 116.008.520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$ 116.008.444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93710155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11043712-922A-4215-8020-E40CBD1433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3421668"/>
              </p:ext>
            </p:extLst>
          </p:nvPr>
        </p:nvGraphicFramePr>
        <p:xfrm>
          <a:off x="4654378" y="1730249"/>
          <a:ext cx="4322938" cy="85338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641316">
                  <a:extLst>
                    <a:ext uri="{9D8B030D-6E8A-4147-A177-3AD203B41FA5}">
                      <a16:colId xmlns:a16="http://schemas.microsoft.com/office/drawing/2014/main" val="2114583516"/>
                    </a:ext>
                  </a:extLst>
                </a:gridCol>
                <a:gridCol w="728407">
                  <a:extLst>
                    <a:ext uri="{9D8B030D-6E8A-4147-A177-3AD203B41FA5}">
                      <a16:colId xmlns:a16="http://schemas.microsoft.com/office/drawing/2014/main" val="1773419630"/>
                    </a:ext>
                  </a:extLst>
                </a:gridCol>
                <a:gridCol w="2327735">
                  <a:extLst>
                    <a:ext uri="{9D8B030D-6E8A-4147-A177-3AD203B41FA5}">
                      <a16:colId xmlns:a16="http://schemas.microsoft.com/office/drawing/2014/main" val="2636831611"/>
                    </a:ext>
                  </a:extLst>
                </a:gridCol>
                <a:gridCol w="625480">
                  <a:extLst>
                    <a:ext uri="{9D8B030D-6E8A-4147-A177-3AD203B41FA5}">
                      <a16:colId xmlns:a16="http://schemas.microsoft.com/office/drawing/2014/main" val="3875161456"/>
                    </a:ext>
                  </a:extLst>
                </a:gridCol>
              </a:tblGrid>
              <a:tr h="85338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312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318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Atenciones a niños, niñas y adolescentes en el marco del Programa Jornada Única y Tiempo Escolar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102%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62369674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E2B2AA29-971D-400A-9832-8BA1377DE4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259380"/>
              </p:ext>
            </p:extLst>
          </p:nvPr>
        </p:nvGraphicFramePr>
        <p:xfrm>
          <a:off x="72674" y="3841441"/>
          <a:ext cx="4404435" cy="151200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716651">
                  <a:extLst>
                    <a:ext uri="{9D8B030D-6E8A-4147-A177-3AD203B41FA5}">
                      <a16:colId xmlns:a16="http://schemas.microsoft.com/office/drawing/2014/main" val="505789479"/>
                    </a:ext>
                  </a:extLst>
                </a:gridCol>
                <a:gridCol w="1716651">
                  <a:extLst>
                    <a:ext uri="{9D8B030D-6E8A-4147-A177-3AD203B41FA5}">
                      <a16:colId xmlns:a16="http://schemas.microsoft.com/office/drawing/2014/main" val="4037491660"/>
                    </a:ext>
                  </a:extLst>
                </a:gridCol>
                <a:gridCol w="971133">
                  <a:extLst>
                    <a:ext uri="{9D8B030D-6E8A-4147-A177-3AD203B41FA5}">
                      <a16:colId xmlns:a16="http://schemas.microsoft.com/office/drawing/2014/main" val="3345654145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$ 1.615.679.889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$ 1.569.865.087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57193792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$ 6.949.602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$ 6.949.602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33306675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A22799D6-93E6-42D7-8E7C-A2A02822C4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62742"/>
              </p:ext>
            </p:extLst>
          </p:nvPr>
        </p:nvGraphicFramePr>
        <p:xfrm>
          <a:off x="4670854" y="3841500"/>
          <a:ext cx="4302664" cy="151200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38308">
                  <a:extLst>
                    <a:ext uri="{9D8B030D-6E8A-4147-A177-3AD203B41FA5}">
                      <a16:colId xmlns:a16="http://schemas.microsoft.com/office/drawing/2014/main" val="821834458"/>
                    </a:ext>
                  </a:extLst>
                </a:gridCol>
                <a:gridCol w="724991">
                  <a:extLst>
                    <a:ext uri="{9D8B030D-6E8A-4147-A177-3AD203B41FA5}">
                      <a16:colId xmlns:a16="http://schemas.microsoft.com/office/drawing/2014/main" val="284258740"/>
                    </a:ext>
                  </a:extLst>
                </a:gridCol>
                <a:gridCol w="2316819">
                  <a:extLst>
                    <a:ext uri="{9D8B030D-6E8A-4147-A177-3AD203B41FA5}">
                      <a16:colId xmlns:a16="http://schemas.microsoft.com/office/drawing/2014/main" val="685152153"/>
                    </a:ext>
                  </a:extLst>
                </a:gridCol>
                <a:gridCol w="622546">
                  <a:extLst>
                    <a:ext uri="{9D8B030D-6E8A-4147-A177-3AD203B41FA5}">
                      <a16:colId xmlns:a16="http://schemas.microsoft.com/office/drawing/2014/main" val="80549819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4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4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Mantenimiento y operación de parques y escenarios de diferentes escalas</a:t>
                      </a:r>
                      <a:endParaRPr lang="es-CO" sz="1300" b="1" i="0" u="none" strike="noStrike" baseline="30000" dirty="0">
                        <a:solidFill>
                          <a:srgbClr val="FF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17453055"/>
                  </a:ext>
                </a:extLst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Acciones implementadas tendientes al cuidado responsable del medio ambiente en el Sistema Distrital de Parques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40577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8420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4747B17-948B-4994-AF1C-C452009CEA7C}"/>
              </a:ext>
            </a:extLst>
          </p:cNvPr>
          <p:cNvSpPr txBox="1">
            <a:spLocks/>
          </p:cNvSpPr>
          <p:nvPr/>
        </p:nvSpPr>
        <p:spPr>
          <a:xfrm>
            <a:off x="5990572" y="362044"/>
            <a:ext cx="2313296" cy="4760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C075478F-76DE-4499-95C9-90F7AAFC6357}"/>
              </a:ext>
            </a:extLst>
          </p:cNvPr>
          <p:cNvGraphicFramePr>
            <a:graphicFrameLocks noGrp="1"/>
          </p:cNvGraphicFramePr>
          <p:nvPr/>
        </p:nvGraphicFramePr>
        <p:xfrm>
          <a:off x="52051" y="1008183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47085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4849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94685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1A63E90F-51FA-4FD9-8FF3-2F7C56E33DA1}"/>
              </a:ext>
            </a:extLst>
          </p:cNvPr>
          <p:cNvGraphicFramePr>
            <a:graphicFrameLocks noGrp="1"/>
          </p:cNvGraphicFramePr>
          <p:nvPr/>
        </p:nvGraphicFramePr>
        <p:xfrm>
          <a:off x="4621660" y="1008183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12330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563198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384932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2980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sp>
        <p:nvSpPr>
          <p:cNvPr id="13" name="Pentágono 4">
            <a:extLst>
              <a:ext uri="{FF2B5EF4-FFF2-40B4-BE49-F238E27FC236}">
                <a16:creationId xmlns:a16="http://schemas.microsoft.com/office/drawing/2014/main" id="{60966192-9501-4E55-8E04-630CF1520052}"/>
              </a:ext>
            </a:extLst>
          </p:cNvPr>
          <p:cNvSpPr/>
          <p:nvPr/>
        </p:nvSpPr>
        <p:spPr>
          <a:xfrm flipH="1">
            <a:off x="85792" y="236132"/>
            <a:ext cx="4399555" cy="72785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1146 –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Recreación activa 365</a:t>
            </a:r>
          </a:p>
        </p:txBody>
      </p:sp>
      <p:sp>
        <p:nvSpPr>
          <p:cNvPr id="30" name="Pentágono 4">
            <a:extLst>
              <a:ext uri="{FF2B5EF4-FFF2-40B4-BE49-F238E27FC236}">
                <a16:creationId xmlns:a16="http://schemas.microsoft.com/office/drawing/2014/main" id="{07784D61-1732-44CC-BFAB-9C05C1975BF7}"/>
              </a:ext>
            </a:extLst>
          </p:cNvPr>
          <p:cNvSpPr/>
          <p:nvPr/>
        </p:nvSpPr>
        <p:spPr>
          <a:xfrm flipH="1">
            <a:off x="85792" y="2794152"/>
            <a:ext cx="4410713" cy="806765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1147-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Deporte mejor para todos</a:t>
            </a: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CABBE0D4-48AE-42DC-ACC6-C3AB6422CC2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8655985"/>
              </p:ext>
            </p:extLst>
          </p:nvPr>
        </p:nvGraphicFramePr>
        <p:xfrm>
          <a:off x="94891" y="1821137"/>
          <a:ext cx="4390455" cy="83662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711202">
                  <a:extLst>
                    <a:ext uri="{9D8B030D-6E8A-4147-A177-3AD203B41FA5}">
                      <a16:colId xmlns:a16="http://schemas.microsoft.com/office/drawing/2014/main" val="3459211682"/>
                    </a:ext>
                  </a:extLst>
                </a:gridCol>
                <a:gridCol w="1711202">
                  <a:extLst>
                    <a:ext uri="{9D8B030D-6E8A-4147-A177-3AD203B41FA5}">
                      <a16:colId xmlns:a16="http://schemas.microsoft.com/office/drawing/2014/main" val="518140877"/>
                    </a:ext>
                  </a:extLst>
                </a:gridCol>
                <a:gridCol w="968051">
                  <a:extLst>
                    <a:ext uri="{9D8B030D-6E8A-4147-A177-3AD203B41FA5}">
                      <a16:colId xmlns:a16="http://schemas.microsoft.com/office/drawing/2014/main" val="1716913800"/>
                    </a:ext>
                  </a:extLst>
                </a:gridCol>
              </a:tblGrid>
              <a:tr h="836623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$ 112.518.604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$ 112.448.465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5230388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7F96528C-1ED6-49C2-BCB5-D9BF8FC457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3988056"/>
              </p:ext>
            </p:extLst>
          </p:nvPr>
        </p:nvGraphicFramePr>
        <p:xfrm>
          <a:off x="4629665" y="1818676"/>
          <a:ext cx="4383962" cy="836623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650368">
                  <a:extLst>
                    <a:ext uri="{9D8B030D-6E8A-4147-A177-3AD203B41FA5}">
                      <a16:colId xmlns:a16="http://schemas.microsoft.com/office/drawing/2014/main" val="4100949957"/>
                    </a:ext>
                  </a:extLst>
                </a:gridCol>
                <a:gridCol w="738689">
                  <a:extLst>
                    <a:ext uri="{9D8B030D-6E8A-4147-A177-3AD203B41FA5}">
                      <a16:colId xmlns:a16="http://schemas.microsoft.com/office/drawing/2014/main" val="101077420"/>
                    </a:ext>
                  </a:extLst>
                </a:gridCol>
                <a:gridCol w="2360595">
                  <a:extLst>
                    <a:ext uri="{9D8B030D-6E8A-4147-A177-3AD203B41FA5}">
                      <a16:colId xmlns:a16="http://schemas.microsoft.com/office/drawing/2014/main" val="4221227073"/>
                    </a:ext>
                  </a:extLst>
                </a:gridCol>
                <a:gridCol w="634310">
                  <a:extLst>
                    <a:ext uri="{9D8B030D-6E8A-4147-A177-3AD203B41FA5}">
                      <a16:colId xmlns:a16="http://schemas.microsoft.com/office/drawing/2014/main" val="2582338075"/>
                    </a:ext>
                  </a:extLst>
                </a:gridCol>
              </a:tblGrid>
              <a:tr h="83662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161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117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Actividades recreativas masivas de carácter metropolitano realizadas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73%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73092722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1EE3A595-7DE3-447B-A5E1-B930784EF27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2647571"/>
              </p:ext>
            </p:extLst>
          </p:nvPr>
        </p:nvGraphicFramePr>
        <p:xfrm>
          <a:off x="85792" y="4489621"/>
          <a:ext cx="4399555" cy="641651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714749">
                  <a:extLst>
                    <a:ext uri="{9D8B030D-6E8A-4147-A177-3AD203B41FA5}">
                      <a16:colId xmlns:a16="http://schemas.microsoft.com/office/drawing/2014/main" val="3299590945"/>
                    </a:ext>
                  </a:extLst>
                </a:gridCol>
                <a:gridCol w="1714749">
                  <a:extLst>
                    <a:ext uri="{9D8B030D-6E8A-4147-A177-3AD203B41FA5}">
                      <a16:colId xmlns:a16="http://schemas.microsoft.com/office/drawing/2014/main" val="2304727288"/>
                    </a:ext>
                  </a:extLst>
                </a:gridCol>
                <a:gridCol w="970057">
                  <a:extLst>
                    <a:ext uri="{9D8B030D-6E8A-4147-A177-3AD203B41FA5}">
                      <a16:colId xmlns:a16="http://schemas.microsoft.com/office/drawing/2014/main" val="2291765953"/>
                    </a:ext>
                  </a:extLst>
                </a:gridCol>
              </a:tblGrid>
              <a:tr h="64165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$ 14.784.148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$ 14.784.148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79126624"/>
                  </a:ext>
                </a:extLst>
              </a:tr>
            </a:tbl>
          </a:graphicData>
        </a:graphic>
      </p:graphicFrame>
      <p:graphicFrame>
        <p:nvGraphicFramePr>
          <p:cNvPr id="19" name="Tabla 18">
            <a:extLst>
              <a:ext uri="{FF2B5EF4-FFF2-40B4-BE49-F238E27FC236}">
                <a16:creationId xmlns:a16="http://schemas.microsoft.com/office/drawing/2014/main" id="{99818543-2BAF-452F-86DF-59AF0CA655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5974079"/>
              </p:ext>
            </p:extLst>
          </p:nvPr>
        </p:nvGraphicFramePr>
        <p:xfrm>
          <a:off x="4629664" y="4469030"/>
          <a:ext cx="4386878" cy="662242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382687">
                  <a:extLst>
                    <a:ext uri="{9D8B030D-6E8A-4147-A177-3AD203B41FA5}">
                      <a16:colId xmlns:a16="http://schemas.microsoft.com/office/drawing/2014/main" val="217050031"/>
                    </a:ext>
                  </a:extLst>
                </a:gridCol>
                <a:gridCol w="792227">
                  <a:extLst>
                    <a:ext uri="{9D8B030D-6E8A-4147-A177-3AD203B41FA5}">
                      <a16:colId xmlns:a16="http://schemas.microsoft.com/office/drawing/2014/main" val="2186642312"/>
                    </a:ext>
                  </a:extLst>
                </a:gridCol>
                <a:gridCol w="2531682">
                  <a:extLst>
                    <a:ext uri="{9D8B030D-6E8A-4147-A177-3AD203B41FA5}">
                      <a16:colId xmlns:a16="http://schemas.microsoft.com/office/drawing/2014/main" val="1796508851"/>
                    </a:ext>
                  </a:extLst>
                </a:gridCol>
                <a:gridCol w="680282">
                  <a:extLst>
                    <a:ext uri="{9D8B030D-6E8A-4147-A177-3AD203B41FA5}">
                      <a16:colId xmlns:a16="http://schemas.microsoft.com/office/drawing/2014/main" val="429700115"/>
                    </a:ext>
                  </a:extLst>
                </a:gridCol>
              </a:tblGrid>
              <a:tr h="66224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133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133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Personas beneficiadas en actividades deportivas y de actividad física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0021919"/>
                  </a:ext>
                </a:extLst>
              </a:tr>
            </a:tbl>
          </a:graphicData>
        </a:graphic>
      </p:graphicFrame>
      <p:graphicFrame>
        <p:nvGraphicFramePr>
          <p:cNvPr id="20" name="Tabla 19">
            <a:extLst>
              <a:ext uri="{FF2B5EF4-FFF2-40B4-BE49-F238E27FC236}">
                <a16:creationId xmlns:a16="http://schemas.microsoft.com/office/drawing/2014/main" id="{C075478F-76DE-4499-95C9-90F7AAFC6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0903761"/>
              </p:ext>
            </p:extLst>
          </p:nvPr>
        </p:nvGraphicFramePr>
        <p:xfrm>
          <a:off x="85792" y="3722550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47085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4849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94685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21" name="Tabla 20">
            <a:extLst>
              <a:ext uri="{FF2B5EF4-FFF2-40B4-BE49-F238E27FC236}">
                <a16:creationId xmlns:a16="http://schemas.microsoft.com/office/drawing/2014/main" id="{1A63E90F-51FA-4FD9-8FF3-2F7C56E33D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3480308"/>
              </p:ext>
            </p:extLst>
          </p:nvPr>
        </p:nvGraphicFramePr>
        <p:xfrm>
          <a:off x="4655401" y="3722550"/>
          <a:ext cx="4390263" cy="63669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12330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563198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384932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2980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1834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1834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5446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171333-01E4-4367-995C-1AD2AC3CBCB5}"/>
              </a:ext>
            </a:extLst>
          </p:cNvPr>
          <p:cNvSpPr txBox="1">
            <a:spLocks noChangeAspect="1"/>
          </p:cNvSpPr>
          <p:nvPr/>
        </p:nvSpPr>
        <p:spPr>
          <a:xfrm>
            <a:off x="6270886" y="163308"/>
            <a:ext cx="2311200" cy="62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118CD81A-5D30-4774-943E-D4ECF36E05FE}"/>
              </a:ext>
            </a:extLst>
          </p:cNvPr>
          <p:cNvSpPr/>
          <p:nvPr/>
        </p:nvSpPr>
        <p:spPr>
          <a:xfrm flipH="1">
            <a:off x="880741" y="292846"/>
            <a:ext cx="5011705" cy="720410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800" kern="0" dirty="0">
                <a:solidFill>
                  <a:schemeClr val="bg1"/>
                </a:solidFill>
                <a:latin typeface="Calibri"/>
              </a:rPr>
              <a:t>Inversión</a:t>
            </a:r>
            <a:r>
              <a:rPr lang="es-CO" sz="2800" b="1" kern="0" baseline="30000" dirty="0">
                <a:solidFill>
                  <a:srgbClr val="FFFF00"/>
                </a:solidFill>
                <a:latin typeface="Calibri"/>
              </a:rPr>
              <a:t>1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del </a:t>
            </a:r>
            <a:r>
              <a:rPr lang="es-CO" sz="2800" b="1" kern="0" dirty="0">
                <a:solidFill>
                  <a:srgbClr val="FFFF00"/>
                </a:solidFill>
                <a:latin typeface="Calibri"/>
              </a:rPr>
              <a:t>IDARTES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2019</a:t>
            </a:r>
          </a:p>
        </p:txBody>
      </p:sp>
      <p:graphicFrame>
        <p:nvGraphicFramePr>
          <p:cNvPr id="4" name="30 Diagrama">
            <a:extLst>
              <a:ext uri="{FF2B5EF4-FFF2-40B4-BE49-F238E27FC236}">
                <a16:creationId xmlns:a16="http://schemas.microsoft.com/office/drawing/2014/main" id="{8748696E-AF48-4258-A873-DA82DB18F6E1}"/>
              </a:ext>
            </a:extLst>
          </p:cNvPr>
          <p:cNvGraphicFramePr/>
          <p:nvPr/>
        </p:nvGraphicFramePr>
        <p:xfrm>
          <a:off x="741124" y="5499142"/>
          <a:ext cx="7698202" cy="566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Globo: flecha izquierda 4">
            <a:extLst>
              <a:ext uri="{FF2B5EF4-FFF2-40B4-BE49-F238E27FC236}">
                <a16:creationId xmlns:a16="http://schemas.microsoft.com/office/drawing/2014/main" id="{833D58BD-8A9E-490B-A6AB-AE951DF40CA4}"/>
              </a:ext>
            </a:extLst>
          </p:cNvPr>
          <p:cNvSpPr/>
          <p:nvPr/>
        </p:nvSpPr>
        <p:spPr>
          <a:xfrm rot="16200000">
            <a:off x="4411050" y="3120110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</a:t>
            </a:r>
          </a:p>
        </p:txBody>
      </p:sp>
      <p:sp>
        <p:nvSpPr>
          <p:cNvPr id="7" name="Globo: flecha izquierda 6">
            <a:extLst>
              <a:ext uri="{FF2B5EF4-FFF2-40B4-BE49-F238E27FC236}">
                <a16:creationId xmlns:a16="http://schemas.microsoft.com/office/drawing/2014/main" id="{A6EBC64D-DCB3-4C7F-BA2D-7FFB57C30CBD}"/>
              </a:ext>
            </a:extLst>
          </p:cNvPr>
          <p:cNvSpPr/>
          <p:nvPr/>
        </p:nvSpPr>
        <p:spPr>
          <a:xfrm rot="16200000">
            <a:off x="4411050" y="3120110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 del sector durante el cuatrienio</a:t>
            </a:r>
          </a:p>
        </p:txBody>
      </p:sp>
      <p:sp>
        <p:nvSpPr>
          <p:cNvPr id="8" name="Globo: flecha izquierda 7">
            <a:extLst>
              <a:ext uri="{FF2B5EF4-FFF2-40B4-BE49-F238E27FC236}">
                <a16:creationId xmlns:a16="http://schemas.microsoft.com/office/drawing/2014/main" id="{585BD3B9-A6BD-4AC1-8750-DECF14FF7C8C}"/>
              </a:ext>
            </a:extLst>
          </p:cNvPr>
          <p:cNvSpPr/>
          <p:nvPr/>
        </p:nvSpPr>
        <p:spPr>
          <a:xfrm rot="16200000">
            <a:off x="4261340" y="1340099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producto del sector y la entidad para el cuatrienio</a:t>
            </a:r>
          </a:p>
        </p:txBody>
      </p:sp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E15698F3-1AA1-4884-8213-371B6FEB5B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9667231"/>
              </p:ext>
            </p:extLst>
          </p:nvPr>
        </p:nvGraphicFramePr>
        <p:xfrm>
          <a:off x="3502990" y="2762843"/>
          <a:ext cx="1944210" cy="288000"/>
        </p:xfrm>
        <a:graphic>
          <a:graphicData uri="http://schemas.openxmlformats.org/drawingml/2006/table">
            <a:tbl>
              <a:tblPr/>
              <a:tblGrid>
                <a:gridCol w="1944210">
                  <a:extLst>
                    <a:ext uri="{9D8B030D-6E8A-4147-A177-3AD203B41FA5}">
                      <a16:colId xmlns:a16="http://schemas.microsoft.com/office/drawing/2014/main" val="3308547705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s-CO" sz="1500" b="1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$ 1.495.116.845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3227320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8F2C0642-FD58-4D7B-A72C-930492D6E872}"/>
              </a:ext>
            </a:extLst>
          </p:cNvPr>
          <p:cNvGraphicFramePr>
            <a:graphicFrameLocks noGrp="1"/>
          </p:cNvGraphicFramePr>
          <p:nvPr/>
        </p:nvGraphicFramePr>
        <p:xfrm>
          <a:off x="267271" y="3686916"/>
          <a:ext cx="8645904" cy="1269365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2161476">
                  <a:extLst>
                    <a:ext uri="{9D8B030D-6E8A-4147-A177-3AD203B41FA5}">
                      <a16:colId xmlns:a16="http://schemas.microsoft.com/office/drawing/2014/main" val="1386016996"/>
                    </a:ext>
                  </a:extLst>
                </a:gridCol>
                <a:gridCol w="2161476">
                  <a:extLst>
                    <a:ext uri="{9D8B030D-6E8A-4147-A177-3AD203B41FA5}">
                      <a16:colId xmlns:a16="http://schemas.microsoft.com/office/drawing/2014/main" val="1441370824"/>
                    </a:ext>
                  </a:extLst>
                </a:gridCol>
                <a:gridCol w="2161476">
                  <a:extLst>
                    <a:ext uri="{9D8B030D-6E8A-4147-A177-3AD203B41FA5}">
                      <a16:colId xmlns:a16="http://schemas.microsoft.com/office/drawing/2014/main" val="389760822"/>
                    </a:ext>
                  </a:extLst>
                </a:gridCol>
                <a:gridCol w="2161476">
                  <a:extLst>
                    <a:ext uri="{9D8B030D-6E8A-4147-A177-3AD203B41FA5}">
                      <a16:colId xmlns:a16="http://schemas.microsoft.com/office/drawing/2014/main" val="4263082368"/>
                    </a:ext>
                  </a:extLst>
                </a:gridCol>
              </a:tblGrid>
              <a:tr h="9525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u="none" strike="noStrike" dirty="0">
                          <a:effectLst/>
                        </a:rPr>
                        <a:t>Realizar 634.250 atenciones a niños, niñas y adolescentes en el marco del programa Jornada Única y Tiempo Escolar.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Realizar 81.000 atenciones a niños y niñas en el programa de Atención Integral a la Primera Infancia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Mejorar 140 equipamientos culturales, recreativos y deportivos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CO" sz="1100" u="none" strike="noStrike" dirty="0">
                          <a:effectLst/>
                        </a:rPr>
                        <a:t>Realizar 132.071 actividades culturales, recreativas y deportivas, articuladas con grupos poblacionales y/o territorios</a:t>
                      </a:r>
                      <a:endParaRPr lang="es-CO" sz="11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62450330"/>
                  </a:ext>
                </a:extLst>
              </a:tr>
              <a:tr h="31686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>
                          <a:effectLst/>
                        </a:rPr>
                        <a:t> Meta entidad - 272.000 </a:t>
                      </a:r>
                      <a:endParaRPr lang="es-CO" sz="1200" b="1" i="0" u="none" strike="noStrike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Meta entidad   90.000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 Meta entidad   5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Meta entidad   91.170</a:t>
                      </a:r>
                      <a:endParaRPr lang="es-CO" sz="12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8212610"/>
                  </a:ext>
                </a:extLst>
              </a:tr>
            </a:tbl>
          </a:graphicData>
        </a:graphic>
      </p:graphicFrame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89966DD6-9902-4219-86E2-883E205456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725201"/>
              </p:ext>
            </p:extLst>
          </p:nvPr>
        </p:nvGraphicFramePr>
        <p:xfrm>
          <a:off x="519715" y="1257677"/>
          <a:ext cx="8240631" cy="136188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2242347">
                  <a:extLst>
                    <a:ext uri="{9D8B030D-6E8A-4147-A177-3AD203B41FA5}">
                      <a16:colId xmlns:a16="http://schemas.microsoft.com/office/drawing/2014/main" val="2310466347"/>
                    </a:ext>
                  </a:extLst>
                </a:gridCol>
                <a:gridCol w="1999428">
                  <a:extLst>
                    <a:ext uri="{9D8B030D-6E8A-4147-A177-3AD203B41FA5}">
                      <a16:colId xmlns:a16="http://schemas.microsoft.com/office/drawing/2014/main" val="249392343"/>
                    </a:ext>
                  </a:extLst>
                </a:gridCol>
                <a:gridCol w="19994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99428">
                  <a:extLst>
                    <a:ext uri="{9D8B030D-6E8A-4147-A177-3AD203B41FA5}">
                      <a16:colId xmlns:a16="http://schemas.microsoft.com/office/drawing/2014/main" val="3185719924"/>
                    </a:ext>
                  </a:extLst>
                </a:gridCol>
              </a:tblGrid>
              <a:tr h="11676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1" u="none" strike="noStrike" dirty="0">
                          <a:effectLst/>
                        </a:rPr>
                        <a:t>Proyecto de Inversión 982</a:t>
                      </a:r>
                      <a:endParaRPr lang="es-CO" sz="13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1" u="none" strike="noStrike" dirty="0">
                          <a:effectLst/>
                        </a:rPr>
                        <a:t>Proyecto de Inversión 993</a:t>
                      </a:r>
                      <a:endParaRPr lang="es-CO" sz="13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100" b="0" i="1" u="none" strike="noStrike" dirty="0">
                          <a:effectLst/>
                        </a:rPr>
                        <a:t>Proyecto de Inversión 996</a:t>
                      </a:r>
                      <a:endParaRPr lang="es-CO" sz="11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b="0" i="1" u="none" strike="noStrike" dirty="0">
                          <a:effectLst/>
                        </a:rPr>
                        <a:t>Proyecto de Inversión 1017</a:t>
                      </a:r>
                      <a:endParaRPr lang="es-CO" sz="13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521032"/>
                  </a:ext>
                </a:extLst>
              </a:tr>
              <a:tr h="89084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Formación artística en la escuela y la ciudad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Experiencias artísticas para la primera infancia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Integración entre el arte, la cultura científica, la tecnología y la ciudad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u="none" strike="noStrike" dirty="0">
                          <a:effectLst/>
                        </a:rPr>
                        <a:t>Arte para la transformación social: Prácticas artísticas incluyentes, descentralizadas y al servicio de la comunidad</a:t>
                      </a:r>
                      <a:endParaRPr lang="es-CO" sz="12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1779675293"/>
                  </a:ext>
                </a:extLst>
              </a:tr>
              <a:tr h="26592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$ 867.499.794 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$ 269.113.917 </a:t>
                      </a:r>
                    </a:p>
                  </a:txBody>
                  <a:tcPr marL="6998" marR="6998" marT="6998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$ 12.561.687 </a:t>
                      </a:r>
                    </a:p>
                  </a:txBody>
                  <a:tcPr marL="9525" marR="857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$ 345.941.447 </a:t>
                      </a:r>
                    </a:p>
                  </a:txBody>
                  <a:tcPr marL="6998" marR="6998" marT="6998" marB="0" anchor="ctr"/>
                </a:tc>
                <a:extLst>
                  <a:ext uri="{0D108BD9-81ED-4DB2-BD59-A6C34878D82A}">
                    <a16:rowId xmlns:a16="http://schemas.microsoft.com/office/drawing/2014/main" val="2834222268"/>
                  </a:ext>
                </a:extLst>
              </a:tr>
            </a:tbl>
          </a:graphicData>
        </a:graphic>
      </p:graphicFrame>
      <p:sp>
        <p:nvSpPr>
          <p:cNvPr id="12" name="CuadroTexto 1">
            <a:extLst>
              <a:ext uri="{FF2B5EF4-FFF2-40B4-BE49-F238E27FC236}">
                <a16:creationId xmlns:a16="http://schemas.microsoft.com/office/drawing/2014/main" id="{63269A28-CC75-4616-9BB2-E15A57F860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78" y="6310064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/>
              <a:t>1/ Información  con corte a 31 de diciembre de 2019</a:t>
            </a:r>
          </a:p>
        </p:txBody>
      </p:sp>
      <p:sp>
        <p:nvSpPr>
          <p:cNvPr id="14" name="43 Elipse">
            <a:extLst>
              <a:ext uri="{FF2B5EF4-FFF2-40B4-BE49-F238E27FC236}">
                <a16:creationId xmlns:a16="http://schemas.microsoft.com/office/drawing/2014/main" id="{C7C91899-B404-414D-8299-48881525D603}"/>
              </a:ext>
            </a:extLst>
          </p:cNvPr>
          <p:cNvSpPr/>
          <p:nvPr/>
        </p:nvSpPr>
        <p:spPr>
          <a:xfrm>
            <a:off x="303453" y="435719"/>
            <a:ext cx="432525" cy="434664"/>
          </a:xfrm>
          <a:prstGeom prst="ellips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21935934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C20D4527-E922-4272-8F82-E8A6EF0BA64B}"/>
              </a:ext>
            </a:extLst>
          </p:cNvPr>
          <p:cNvSpPr txBox="1">
            <a:spLocks/>
          </p:cNvSpPr>
          <p:nvPr/>
        </p:nvSpPr>
        <p:spPr>
          <a:xfrm>
            <a:off x="5763904" y="252593"/>
            <a:ext cx="2313296" cy="4883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B45F2638-72EB-4EA2-9854-924558C00079}"/>
              </a:ext>
            </a:extLst>
          </p:cNvPr>
          <p:cNvSpPr/>
          <p:nvPr/>
        </p:nvSpPr>
        <p:spPr>
          <a:xfrm flipH="1">
            <a:off x="87874" y="149543"/>
            <a:ext cx="4329324" cy="723081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 982 -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Formación artística en la escuela y la ciudad</a:t>
            </a:r>
          </a:p>
        </p:txBody>
      </p:sp>
      <p:sp>
        <p:nvSpPr>
          <p:cNvPr id="4" name="Pentágono 4">
            <a:extLst>
              <a:ext uri="{FF2B5EF4-FFF2-40B4-BE49-F238E27FC236}">
                <a16:creationId xmlns:a16="http://schemas.microsoft.com/office/drawing/2014/main" id="{A76CEA55-7985-494D-8889-0114FC526F15}"/>
              </a:ext>
            </a:extLst>
          </p:cNvPr>
          <p:cNvSpPr/>
          <p:nvPr/>
        </p:nvSpPr>
        <p:spPr>
          <a:xfrm flipH="1">
            <a:off x="87874" y="3179225"/>
            <a:ext cx="4329324" cy="80970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993 -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Experiencias artísticas para la primera infancia</a:t>
            </a: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CBFCA7A7-38C1-4D56-AA7E-02C443BE1474}"/>
              </a:ext>
            </a:extLst>
          </p:cNvPr>
          <p:cNvGraphicFramePr>
            <a:graphicFrameLocks noGrp="1"/>
          </p:cNvGraphicFramePr>
          <p:nvPr/>
        </p:nvGraphicFramePr>
        <p:xfrm>
          <a:off x="87874" y="913253"/>
          <a:ext cx="4329324" cy="604198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28387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21447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79490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0209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020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68A006FA-E59A-4CFD-B919-41F9AFFDF022}"/>
              </a:ext>
            </a:extLst>
          </p:cNvPr>
          <p:cNvGraphicFramePr>
            <a:graphicFrameLocks noGrp="1"/>
          </p:cNvGraphicFramePr>
          <p:nvPr/>
        </p:nvGraphicFramePr>
        <p:xfrm>
          <a:off x="4485736" y="899627"/>
          <a:ext cx="4509980" cy="604198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29027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816259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21226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52431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020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020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E8CFFA05-DBAD-4325-AACC-2FFC06E32F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5066965"/>
              </p:ext>
            </p:extLst>
          </p:nvPr>
        </p:nvGraphicFramePr>
        <p:xfrm>
          <a:off x="87874" y="1688510"/>
          <a:ext cx="4329325" cy="133200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687376">
                  <a:extLst>
                    <a:ext uri="{9D8B030D-6E8A-4147-A177-3AD203B41FA5}">
                      <a16:colId xmlns:a16="http://schemas.microsoft.com/office/drawing/2014/main" val="1593308278"/>
                    </a:ext>
                  </a:extLst>
                </a:gridCol>
                <a:gridCol w="1687376">
                  <a:extLst>
                    <a:ext uri="{9D8B030D-6E8A-4147-A177-3AD203B41FA5}">
                      <a16:colId xmlns:a16="http://schemas.microsoft.com/office/drawing/2014/main" val="614560542"/>
                    </a:ext>
                  </a:extLst>
                </a:gridCol>
                <a:gridCol w="954573">
                  <a:extLst>
                    <a:ext uri="{9D8B030D-6E8A-4147-A177-3AD203B41FA5}">
                      <a16:colId xmlns:a16="http://schemas.microsoft.com/office/drawing/2014/main" val="3413185180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$ 339.941.115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$ 338.229.618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10987752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$ 527.558.679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$ 526.506.485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48024475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9A860759-D052-4BEE-88F6-930B6A8C4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6082460"/>
              </p:ext>
            </p:extLst>
          </p:nvPr>
        </p:nvGraphicFramePr>
        <p:xfrm>
          <a:off x="4514335" y="1688510"/>
          <a:ext cx="4491642" cy="133200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66342">
                  <a:extLst>
                    <a:ext uri="{9D8B030D-6E8A-4147-A177-3AD203B41FA5}">
                      <a16:colId xmlns:a16="http://schemas.microsoft.com/office/drawing/2014/main" val="1607863736"/>
                    </a:ext>
                  </a:extLst>
                </a:gridCol>
                <a:gridCol w="756834">
                  <a:extLst>
                    <a:ext uri="{9D8B030D-6E8A-4147-A177-3AD203B41FA5}">
                      <a16:colId xmlns:a16="http://schemas.microsoft.com/office/drawing/2014/main" val="358950483"/>
                    </a:ext>
                  </a:extLst>
                </a:gridCol>
                <a:gridCol w="2418577">
                  <a:extLst>
                    <a:ext uri="{9D8B030D-6E8A-4147-A177-3AD203B41FA5}">
                      <a16:colId xmlns:a16="http://schemas.microsoft.com/office/drawing/2014/main" val="879593012"/>
                    </a:ext>
                  </a:extLst>
                </a:gridCol>
                <a:gridCol w="649889">
                  <a:extLst>
                    <a:ext uri="{9D8B030D-6E8A-4147-A177-3AD203B41FA5}">
                      <a16:colId xmlns:a16="http://schemas.microsoft.com/office/drawing/2014/main" val="48563799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983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1.001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Niños, adolescentes, jóvenes, adultos y adultos mayores atendidos que participan en procesos de formación artística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102%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88914354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Centros Locales de Formación Artística en operación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37885353"/>
                  </a:ext>
                </a:extLst>
              </a:tr>
            </a:tbl>
          </a:graphicData>
        </a:graphic>
      </p:graphicFrame>
      <p:graphicFrame>
        <p:nvGraphicFramePr>
          <p:cNvPr id="17" name="Tabla 16">
            <a:extLst>
              <a:ext uri="{FF2B5EF4-FFF2-40B4-BE49-F238E27FC236}">
                <a16:creationId xmlns:a16="http://schemas.microsoft.com/office/drawing/2014/main" id="{15FBE2C1-60B8-43F6-A759-C131185E4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8816399"/>
              </p:ext>
            </p:extLst>
          </p:nvPr>
        </p:nvGraphicFramePr>
        <p:xfrm>
          <a:off x="146952" y="4069493"/>
          <a:ext cx="4270246" cy="1968842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664350">
                  <a:extLst>
                    <a:ext uri="{9D8B030D-6E8A-4147-A177-3AD203B41FA5}">
                      <a16:colId xmlns:a16="http://schemas.microsoft.com/office/drawing/2014/main" val="1998058389"/>
                    </a:ext>
                  </a:extLst>
                </a:gridCol>
                <a:gridCol w="1664350">
                  <a:extLst>
                    <a:ext uri="{9D8B030D-6E8A-4147-A177-3AD203B41FA5}">
                      <a16:colId xmlns:a16="http://schemas.microsoft.com/office/drawing/2014/main" val="3147927822"/>
                    </a:ext>
                  </a:extLst>
                </a:gridCol>
                <a:gridCol w="941546">
                  <a:extLst>
                    <a:ext uri="{9D8B030D-6E8A-4147-A177-3AD203B41FA5}">
                      <a16:colId xmlns:a16="http://schemas.microsoft.com/office/drawing/2014/main" val="1426769899"/>
                    </a:ext>
                  </a:extLst>
                </a:gridCol>
              </a:tblGrid>
              <a:tr h="88791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$ 243.962.943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$ 238.932.579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717678"/>
                  </a:ext>
                </a:extLst>
              </a:tr>
              <a:tr h="54046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$ 3.148.827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$ 2.061.641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358900"/>
                  </a:ext>
                </a:extLst>
              </a:tr>
              <a:tr h="54046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$ 22.002.147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$ 21.839.514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82518422"/>
                  </a:ext>
                </a:extLst>
              </a:tr>
            </a:tbl>
          </a:graphicData>
        </a:graphic>
      </p:graphicFrame>
      <p:graphicFrame>
        <p:nvGraphicFramePr>
          <p:cNvPr id="18" name="Tabla 17">
            <a:extLst>
              <a:ext uri="{FF2B5EF4-FFF2-40B4-BE49-F238E27FC236}">
                <a16:creationId xmlns:a16="http://schemas.microsoft.com/office/drawing/2014/main" id="{FD5A4591-87EE-4E00-93C5-294DAC67A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3163554"/>
              </p:ext>
            </p:extLst>
          </p:nvPr>
        </p:nvGraphicFramePr>
        <p:xfrm>
          <a:off x="4555524" y="4072416"/>
          <a:ext cx="4497859" cy="1982561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67265">
                  <a:extLst>
                    <a:ext uri="{9D8B030D-6E8A-4147-A177-3AD203B41FA5}">
                      <a16:colId xmlns:a16="http://schemas.microsoft.com/office/drawing/2014/main" val="101243367"/>
                    </a:ext>
                  </a:extLst>
                </a:gridCol>
                <a:gridCol w="757882">
                  <a:extLst>
                    <a:ext uri="{9D8B030D-6E8A-4147-A177-3AD203B41FA5}">
                      <a16:colId xmlns:a16="http://schemas.microsoft.com/office/drawing/2014/main" val="974890476"/>
                    </a:ext>
                  </a:extLst>
                </a:gridCol>
                <a:gridCol w="2421923">
                  <a:extLst>
                    <a:ext uri="{9D8B030D-6E8A-4147-A177-3AD203B41FA5}">
                      <a16:colId xmlns:a16="http://schemas.microsoft.com/office/drawing/2014/main" val="1880316932"/>
                    </a:ext>
                  </a:extLst>
                </a:gridCol>
                <a:gridCol w="650789">
                  <a:extLst>
                    <a:ext uri="{9D8B030D-6E8A-4147-A177-3AD203B41FA5}">
                      <a16:colId xmlns:a16="http://schemas.microsoft.com/office/drawing/2014/main" val="1171779609"/>
                    </a:ext>
                  </a:extLst>
                </a:gridCol>
              </a:tblGrid>
              <a:tr h="68335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2.030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2.082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Atenciones a niños y niñas de primera infancia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103%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8866269"/>
                  </a:ext>
                </a:extLst>
              </a:tr>
              <a:tr h="57632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525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211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Alcanzar atenciones a niños y niñas en procesos de circulación y acceso a contenidos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40%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362211"/>
                  </a:ext>
                </a:extLst>
              </a:tr>
              <a:tr h="57632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Sostener y crear espacios adecuados para la atención de la primera infancia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72622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275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7F1B0087-8CD9-43F9-B27B-13A46CA44D5F}"/>
              </a:ext>
            </a:extLst>
          </p:cNvPr>
          <p:cNvSpPr txBox="1">
            <a:spLocks/>
          </p:cNvSpPr>
          <p:nvPr/>
        </p:nvSpPr>
        <p:spPr>
          <a:xfrm>
            <a:off x="4494363" y="303432"/>
            <a:ext cx="4511616" cy="50336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3D023E52-D682-43BA-B216-1629C56DF0D4}"/>
              </a:ext>
            </a:extLst>
          </p:cNvPr>
          <p:cNvSpPr/>
          <p:nvPr/>
        </p:nvSpPr>
        <p:spPr>
          <a:xfrm flipH="1">
            <a:off x="69999" y="298508"/>
            <a:ext cx="4321663" cy="64664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1017 -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Arte para la transformación social</a:t>
            </a:r>
          </a:p>
        </p:txBody>
      </p:sp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D081AB33-7216-4F50-9BEF-D9F9492DFFA2}"/>
              </a:ext>
            </a:extLst>
          </p:cNvPr>
          <p:cNvGraphicFramePr>
            <a:graphicFrameLocks noGrp="1"/>
          </p:cNvGraphicFramePr>
          <p:nvPr/>
        </p:nvGraphicFramePr>
        <p:xfrm>
          <a:off x="87874" y="1139756"/>
          <a:ext cx="4256765" cy="604198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480793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872385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903587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02099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020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817BABE2-9D68-4EA2-8739-FD33B6128639}"/>
              </a:ext>
            </a:extLst>
          </p:cNvPr>
          <p:cNvGraphicFramePr>
            <a:graphicFrameLocks noGrp="1"/>
          </p:cNvGraphicFramePr>
          <p:nvPr/>
        </p:nvGraphicFramePr>
        <p:xfrm>
          <a:off x="4485736" y="1126130"/>
          <a:ext cx="4509980" cy="604198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29027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816259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21226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52431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02099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0209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2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sp>
        <p:nvSpPr>
          <p:cNvPr id="9" name="Pentágono 4">
            <a:extLst>
              <a:ext uri="{FF2B5EF4-FFF2-40B4-BE49-F238E27FC236}">
                <a16:creationId xmlns:a16="http://schemas.microsoft.com/office/drawing/2014/main" id="{B2A8CE09-186C-4BDA-B825-7D038C8E678C}"/>
              </a:ext>
            </a:extLst>
          </p:cNvPr>
          <p:cNvSpPr/>
          <p:nvPr/>
        </p:nvSpPr>
        <p:spPr>
          <a:xfrm flipH="1">
            <a:off x="69998" y="3494925"/>
            <a:ext cx="4321663" cy="821701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/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996 -  </a:t>
            </a:r>
          </a:p>
          <a:p>
            <a:pPr algn="r" defTabSz="914400"/>
            <a:r>
              <a:rPr lang="es-CO" kern="0" dirty="0">
                <a:solidFill>
                  <a:schemeClr val="bg1"/>
                </a:solidFill>
                <a:latin typeface="+mj-lt"/>
              </a:rPr>
              <a:t>Integración entre el arte, la cultura científica, la tecnología y la ciudad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7C885780-6C05-4DA2-855A-45EE8AC19C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5197699"/>
              </p:ext>
            </p:extLst>
          </p:nvPr>
        </p:nvGraphicFramePr>
        <p:xfrm>
          <a:off x="108407" y="1844960"/>
          <a:ext cx="4224695" cy="1524364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336401">
                  <a:extLst>
                    <a:ext uri="{9D8B030D-6E8A-4147-A177-3AD203B41FA5}">
                      <a16:colId xmlns:a16="http://schemas.microsoft.com/office/drawing/2014/main" val="1785059042"/>
                    </a:ext>
                  </a:extLst>
                </a:gridCol>
                <a:gridCol w="1881850">
                  <a:extLst>
                    <a:ext uri="{9D8B030D-6E8A-4147-A177-3AD203B41FA5}">
                      <a16:colId xmlns:a16="http://schemas.microsoft.com/office/drawing/2014/main" val="2961559525"/>
                    </a:ext>
                  </a:extLst>
                </a:gridCol>
                <a:gridCol w="1006444">
                  <a:extLst>
                    <a:ext uri="{9D8B030D-6E8A-4147-A177-3AD203B41FA5}">
                      <a16:colId xmlns:a16="http://schemas.microsoft.com/office/drawing/2014/main" val="1684768766"/>
                    </a:ext>
                  </a:extLst>
                </a:gridCol>
              </a:tblGrid>
              <a:tr h="76218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$ 306.969.156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$ 358.968.740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64742023"/>
                  </a:ext>
                </a:extLst>
              </a:tr>
              <a:tr h="762182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$ 38.972.291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$ 67.614.147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173%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3280573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8B1EA1D8-FB72-4089-A580-E785A07BD1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660157"/>
              </p:ext>
            </p:extLst>
          </p:nvPr>
        </p:nvGraphicFramePr>
        <p:xfrm>
          <a:off x="4494363" y="1851263"/>
          <a:ext cx="4511616" cy="1564187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69305">
                  <a:extLst>
                    <a:ext uri="{9D8B030D-6E8A-4147-A177-3AD203B41FA5}">
                      <a16:colId xmlns:a16="http://schemas.microsoft.com/office/drawing/2014/main" val="2397770439"/>
                    </a:ext>
                  </a:extLst>
                </a:gridCol>
                <a:gridCol w="760200">
                  <a:extLst>
                    <a:ext uri="{9D8B030D-6E8A-4147-A177-3AD203B41FA5}">
                      <a16:colId xmlns:a16="http://schemas.microsoft.com/office/drawing/2014/main" val="1918592800"/>
                    </a:ext>
                  </a:extLst>
                </a:gridCol>
                <a:gridCol w="2429331">
                  <a:extLst>
                    <a:ext uri="{9D8B030D-6E8A-4147-A177-3AD203B41FA5}">
                      <a16:colId xmlns:a16="http://schemas.microsoft.com/office/drawing/2014/main" val="334962341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189616496"/>
                    </a:ext>
                  </a:extLst>
                </a:gridCol>
              </a:tblGrid>
              <a:tr h="7621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446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753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Actividades artísticas incluyentes y descentralizadas realizadas, para la transformación social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169%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1235010"/>
                  </a:ext>
                </a:extLst>
              </a:tr>
              <a:tr h="76218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1.839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3.957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Asistencias a las actividades artísticas programadas destinadas a la transformación social de los territorios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215%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119067353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15FBE2C1-60B8-43F6-A759-C131185E45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315026"/>
              </p:ext>
            </p:extLst>
          </p:nvPr>
        </p:nvGraphicFramePr>
        <p:xfrm>
          <a:off x="69998" y="4396031"/>
          <a:ext cx="4321663" cy="133200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684390">
                  <a:extLst>
                    <a:ext uri="{9D8B030D-6E8A-4147-A177-3AD203B41FA5}">
                      <a16:colId xmlns:a16="http://schemas.microsoft.com/office/drawing/2014/main" val="1998058389"/>
                    </a:ext>
                  </a:extLst>
                </a:gridCol>
                <a:gridCol w="1684390">
                  <a:extLst>
                    <a:ext uri="{9D8B030D-6E8A-4147-A177-3AD203B41FA5}">
                      <a16:colId xmlns:a16="http://schemas.microsoft.com/office/drawing/2014/main" val="3147927822"/>
                    </a:ext>
                  </a:extLst>
                </a:gridCol>
                <a:gridCol w="952883">
                  <a:extLst>
                    <a:ext uri="{9D8B030D-6E8A-4147-A177-3AD203B41FA5}">
                      <a16:colId xmlns:a16="http://schemas.microsoft.com/office/drawing/2014/main" val="1426769899"/>
                    </a:ext>
                  </a:extLst>
                </a:gridCol>
              </a:tblGrid>
              <a:tr h="828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$ 2.159.377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$ 803.555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37%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4717678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$ 10.402.310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$ 2.021.293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18358900"/>
                  </a:ext>
                </a:extLst>
              </a:tr>
            </a:tbl>
          </a:graphicData>
        </a:graphic>
      </p:graphicFrame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id="{FD5A4591-87EE-4E00-93C5-294DAC67A1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4627076"/>
              </p:ext>
            </p:extLst>
          </p:nvPr>
        </p:nvGraphicFramePr>
        <p:xfrm>
          <a:off x="4494364" y="4396031"/>
          <a:ext cx="4511615" cy="140589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69306">
                  <a:extLst>
                    <a:ext uri="{9D8B030D-6E8A-4147-A177-3AD203B41FA5}">
                      <a16:colId xmlns:a16="http://schemas.microsoft.com/office/drawing/2014/main" val="101243367"/>
                    </a:ext>
                  </a:extLst>
                </a:gridCol>
                <a:gridCol w="760199">
                  <a:extLst>
                    <a:ext uri="{9D8B030D-6E8A-4147-A177-3AD203B41FA5}">
                      <a16:colId xmlns:a16="http://schemas.microsoft.com/office/drawing/2014/main" val="974890476"/>
                    </a:ext>
                  </a:extLst>
                </a:gridCol>
                <a:gridCol w="2429331">
                  <a:extLst>
                    <a:ext uri="{9D8B030D-6E8A-4147-A177-3AD203B41FA5}">
                      <a16:colId xmlns:a16="http://schemas.microsoft.com/office/drawing/2014/main" val="1880316932"/>
                    </a:ext>
                  </a:extLst>
                </a:gridCol>
                <a:gridCol w="652779">
                  <a:extLst>
                    <a:ext uri="{9D8B030D-6E8A-4147-A177-3AD203B41FA5}">
                      <a16:colId xmlns:a16="http://schemas.microsoft.com/office/drawing/2014/main" val="1171779609"/>
                    </a:ext>
                  </a:extLst>
                </a:gridCol>
              </a:tblGrid>
              <a:tr h="745466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576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270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Asistencia a actividades programadas en torno a la interacción entre arte,  la cultura científica y la tecnología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47%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8866269"/>
                  </a:ext>
                </a:extLst>
              </a:tr>
              <a:tr h="58446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                    59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   13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3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Actividades en torno a la interacción entre arte,  cultura científica y tecnología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22%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33622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83886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Google Shape;352;p28"/>
          <p:cNvSpPr txBox="1">
            <a:spLocks noGrp="1"/>
          </p:cNvSpPr>
          <p:nvPr>
            <p:ph type="title"/>
          </p:nvPr>
        </p:nvSpPr>
        <p:spPr>
          <a:xfrm>
            <a:off x="5986732" y="160755"/>
            <a:ext cx="2881228" cy="7281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i="0" u="none" strike="noStrike" cap="none">
                <a:solidFill>
                  <a:srgbClr val="664D26"/>
                </a:solidFill>
                <a:latin typeface="Garamond"/>
                <a:ea typeface="Garamond"/>
                <a:cs typeface="Garamond"/>
                <a:sym typeface="Garamond"/>
              </a:rPr>
              <a:t>LOS MÁRTIRES</a:t>
            </a:r>
            <a:endParaRPr/>
          </a:p>
        </p:txBody>
      </p:sp>
      <p:sp>
        <p:nvSpPr>
          <p:cNvPr id="353" name="Google Shape;353;p28"/>
          <p:cNvSpPr/>
          <p:nvPr/>
        </p:nvSpPr>
        <p:spPr>
          <a:xfrm flipH="1">
            <a:off x="880741" y="160755"/>
            <a:ext cx="5011705" cy="72041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Inversión</a:t>
            </a:r>
            <a:r>
              <a:rPr kumimoji="0" lang="es-CO" sz="2800" b="1" i="0" u="none" strike="noStrike" kern="0" cap="none" spc="0" normalizeH="0" baseline="3000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1</a:t>
            </a:r>
            <a:r>
              <a:rPr kumimoji="0" lang="es-CO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del </a:t>
            </a:r>
            <a:r>
              <a:rPr kumimoji="0" lang="es-CO" sz="2800" b="1" i="0" u="none" strike="noStrike" kern="0" cap="none" spc="0" normalizeH="0" baseline="0" noProof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IDPC</a:t>
            </a:r>
            <a:r>
              <a:rPr kumimoji="0" lang="es-CO" sz="2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2017</a:t>
            </a: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5" name="Google Shape;355;p28"/>
          <p:cNvSpPr txBox="1">
            <a:spLocks noGrp="1"/>
          </p:cNvSpPr>
          <p:nvPr>
            <p:ph type="sldNum" idx="12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16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356" name="Google Shape;356;p28"/>
          <p:cNvSpPr/>
          <p:nvPr/>
        </p:nvSpPr>
        <p:spPr>
          <a:xfrm rot="-5400000">
            <a:off x="4393854" y="2373409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7" name="Google Shape;357;p28"/>
          <p:cNvSpPr txBox="1"/>
          <p:nvPr/>
        </p:nvSpPr>
        <p:spPr>
          <a:xfrm>
            <a:off x="2490606" y="4276644"/>
            <a:ext cx="4148724" cy="208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Metas de resultado del sector durante el cuatrienio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8" name="Google Shape;358;p28"/>
          <p:cNvSpPr/>
          <p:nvPr/>
        </p:nvSpPr>
        <p:spPr>
          <a:xfrm rot="-5400000">
            <a:off x="4341800" y="910600"/>
            <a:ext cx="404400" cy="4148700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endParaRPr kumimoji="0" sz="14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sp>
        <p:nvSpPr>
          <p:cNvPr id="359" name="Google Shape;359;p28"/>
          <p:cNvSpPr txBox="1"/>
          <p:nvPr/>
        </p:nvSpPr>
        <p:spPr>
          <a:xfrm>
            <a:off x="2469626" y="2880263"/>
            <a:ext cx="4148724" cy="2093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s-CO" sz="11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t>Metas de producto del sector y la entidad para el cuatrienio</a:t>
            </a:r>
            <a:endParaRPr kumimoji="0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cs typeface="Arial"/>
              <a:sym typeface="Arial"/>
            </a:endParaRPr>
          </a:p>
        </p:txBody>
      </p:sp>
      <p:graphicFrame>
        <p:nvGraphicFramePr>
          <p:cNvPr id="360" name="Google Shape;360;p28"/>
          <p:cNvGraphicFramePr/>
          <p:nvPr>
            <p:extLst>
              <p:ext uri="{D42A27DB-BD31-4B8C-83A1-F6EECF244321}">
                <p14:modId xmlns:p14="http://schemas.microsoft.com/office/powerpoint/2010/main" val="2800109363"/>
              </p:ext>
            </p:extLst>
          </p:nvPr>
        </p:nvGraphicFramePr>
        <p:xfrm>
          <a:off x="1209296" y="3283850"/>
          <a:ext cx="6787400" cy="903100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6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38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300" u="none" strike="noStrike" cap="none" dirty="0">
                          <a:latin typeface="Garamond" panose="02020404030301010803" pitchFamily="18" charset="0"/>
                        </a:rPr>
                        <a:t>1.009 Bienes de Interés Cultural (BIC) intervenidos </a:t>
                      </a:r>
                      <a:endParaRPr sz="13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92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300" u="none" strike="noStrike" cap="none" dirty="0">
                          <a:latin typeface="Garamond" panose="02020404030301010803" pitchFamily="18" charset="0"/>
                        </a:rPr>
                        <a:t> Meta entidad – 1.400</a:t>
                      </a:r>
                      <a:endParaRPr sz="1300" b="1" i="0" u="none" strike="noStrike" cap="none" dirty="0">
                        <a:solidFill>
                          <a:srgbClr val="FFFFFF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61" name="Google Shape;361;p28"/>
          <p:cNvSpPr txBox="1"/>
          <p:nvPr/>
        </p:nvSpPr>
        <p:spPr>
          <a:xfrm>
            <a:off x="1209296" y="4708145"/>
            <a:ext cx="3273318" cy="874326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49525" tIns="49525" rIns="49525" bIns="49525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Century Gothic"/>
              <a:buNone/>
              <a:tabLst/>
              <a:defRPr/>
            </a:pPr>
            <a:r>
              <a:rPr kumimoji="0" lang="es-CO" sz="15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aramond" panose="02020404030301010803" pitchFamily="18" charset="0"/>
                <a:ea typeface="Century Gothic"/>
                <a:cs typeface="Century Gothic"/>
                <a:sym typeface="Century Gothic"/>
              </a:rPr>
              <a:t>Aumentar a 49,7% el porcentaje de personas que usa los equipamientos culturales de su localidad</a:t>
            </a:r>
            <a:endParaRPr kumimoji="0" sz="15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aramond" panose="02020404030301010803" pitchFamily="18" charset="0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364" name="Google Shape;364;p28"/>
          <p:cNvGraphicFramePr/>
          <p:nvPr>
            <p:extLst>
              <p:ext uri="{D42A27DB-BD31-4B8C-83A1-F6EECF244321}">
                <p14:modId xmlns:p14="http://schemas.microsoft.com/office/powerpoint/2010/main" val="3763181941"/>
              </p:ext>
            </p:extLst>
          </p:nvPr>
        </p:nvGraphicFramePr>
        <p:xfrm>
          <a:off x="1209296" y="1228393"/>
          <a:ext cx="6787400" cy="1488525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6787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67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1" u="none" strike="noStrike" cap="none" dirty="0">
                          <a:latin typeface="Garamond" panose="02020404030301010803" pitchFamily="18" charset="0"/>
                        </a:rPr>
                        <a:t>Proyecto de Inversión 1114</a:t>
                      </a:r>
                      <a:endParaRPr sz="1600" b="0" i="1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31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u="none" strike="noStrike" cap="none" dirty="0">
                          <a:latin typeface="Garamond" panose="02020404030301010803" pitchFamily="18" charset="0"/>
                        </a:rPr>
                        <a:t>Intervención y conservación de los bienes muebles e inmuebles en sectores de interés cultural del Distrito Capital</a:t>
                      </a:r>
                      <a:endParaRPr sz="16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65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u="none" strike="noStrike" cap="none" dirty="0">
                          <a:latin typeface="Garamond" panose="02020404030301010803" pitchFamily="18" charset="0"/>
                        </a:rPr>
                        <a:t>$ 3.557.512.414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4" name="2 Marcador de fecha">
            <a:extLst>
              <a:ext uri="{FF2B5EF4-FFF2-40B4-BE49-F238E27FC236}">
                <a16:creationId xmlns:a16="http://schemas.microsoft.com/office/drawing/2014/main" id="{D8B4F022-47F9-495F-A719-8357F7213BA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386" y="6492875"/>
            <a:ext cx="1518406" cy="365125"/>
          </a:xfrm>
        </p:spPr>
        <p:txBody>
          <a:bodyPr/>
          <a:lstStyle/>
          <a:p>
            <a:pPr>
              <a:defRPr/>
            </a:pPr>
            <a:r>
              <a:rPr lang="es-CO" dirty="0">
                <a:solidFill>
                  <a:schemeClr val="bg1"/>
                </a:solidFill>
              </a:rPr>
              <a:t> </a:t>
            </a:r>
            <a:endParaRPr lang="es-ES" sz="1800" dirty="0">
              <a:solidFill>
                <a:schemeClr val="bg1"/>
              </a:solidFill>
            </a:endParaRPr>
          </a:p>
        </p:txBody>
      </p:sp>
      <p:sp>
        <p:nvSpPr>
          <p:cNvPr id="15" name="CuadroTexto 1">
            <a:extLst>
              <a:ext uri="{FF2B5EF4-FFF2-40B4-BE49-F238E27FC236}">
                <a16:creationId xmlns:a16="http://schemas.microsoft.com/office/drawing/2014/main" id="{54B99E28-179F-4C9D-8C58-00A882A5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881025"/>
            <a:ext cx="5534025" cy="230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900" dirty="0">
                <a:solidFill>
                  <a:schemeClr val="bg1"/>
                </a:solidFill>
              </a:rPr>
              <a:t>1/ Información  con corte a 31 de diciembre  de 2019</a:t>
            </a:r>
          </a:p>
        </p:txBody>
      </p:sp>
      <p:sp>
        <p:nvSpPr>
          <p:cNvPr id="16" name="43 Elipse">
            <a:extLst>
              <a:ext uri="{FF2B5EF4-FFF2-40B4-BE49-F238E27FC236}">
                <a16:creationId xmlns:a16="http://schemas.microsoft.com/office/drawing/2014/main" id="{691D8D95-0EEE-46C6-B221-98AF0D377354}"/>
              </a:ext>
            </a:extLst>
          </p:cNvPr>
          <p:cNvSpPr/>
          <p:nvPr/>
        </p:nvSpPr>
        <p:spPr>
          <a:xfrm>
            <a:off x="404557" y="363691"/>
            <a:ext cx="380032" cy="390411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kern="0" dirty="0">
                <a:solidFill>
                  <a:srgbClr val="1B587C">
                    <a:lumMod val="75000"/>
                  </a:srgbClr>
                </a:solidFill>
                <a:ea typeface="+mn-ea"/>
              </a:rPr>
              <a:t>6</a:t>
            </a:r>
            <a:endParaRPr kumimoji="0" lang="es-CO" sz="2800" b="1" i="0" u="none" strike="noStrike" kern="0" cap="none" spc="0" normalizeH="0" baseline="0" noProof="0" dirty="0">
              <a:ln>
                <a:noFill/>
              </a:ln>
              <a:solidFill>
                <a:srgbClr val="1B587C">
                  <a:lumMod val="75000"/>
                </a:srgbClr>
              </a:solidFill>
              <a:effectLst/>
              <a:uLnTx/>
              <a:uFillTx/>
              <a:latin typeface="Century Gothic" pitchFamily="34" charset="0"/>
              <a:ea typeface="+mn-ea"/>
              <a:cs typeface="+mn-cs"/>
            </a:endParaRP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90C62482-3654-45CC-98AD-5200AB2059A7}"/>
              </a:ext>
            </a:extLst>
          </p:cNvPr>
          <p:cNvSpPr/>
          <p:nvPr/>
        </p:nvSpPr>
        <p:spPr>
          <a:xfrm>
            <a:off x="4812273" y="4685029"/>
            <a:ext cx="3273318" cy="903100"/>
          </a:xfrm>
          <a:custGeom>
            <a:avLst/>
            <a:gdLst>
              <a:gd name="connsiteX0" fmla="*/ 0 w 6197022"/>
              <a:gd name="connsiteY0" fmla="*/ 0 h 515287"/>
              <a:gd name="connsiteX1" fmla="*/ 6197022 w 6197022"/>
              <a:gd name="connsiteY1" fmla="*/ 0 h 515287"/>
              <a:gd name="connsiteX2" fmla="*/ 6197022 w 6197022"/>
              <a:gd name="connsiteY2" fmla="*/ 515287 h 515287"/>
              <a:gd name="connsiteX3" fmla="*/ 0 w 6197022"/>
              <a:gd name="connsiteY3" fmla="*/ 515287 h 515287"/>
              <a:gd name="connsiteX4" fmla="*/ 0 w 6197022"/>
              <a:gd name="connsiteY4" fmla="*/ 0 h 51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197022" h="515287">
                <a:moveTo>
                  <a:pt x="0" y="0"/>
                </a:moveTo>
                <a:lnTo>
                  <a:pt x="6197022" y="0"/>
                </a:lnTo>
                <a:lnTo>
                  <a:pt x="6197022" y="515287"/>
                </a:lnTo>
                <a:lnTo>
                  <a:pt x="0" y="51528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175">
            <a:solidFill>
              <a:srgbClr val="C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algn="ctr" defTabSz="914400" eaLnBrk="1" fontAlgn="auto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defRPr/>
            </a:pPr>
            <a:r>
              <a:rPr lang="es-CO" altLang="es-CO" sz="1500" kern="0" dirty="0">
                <a:solidFill>
                  <a:srgbClr val="000000"/>
                </a:solidFill>
                <a:latin typeface="Garamond" panose="02020404030301010803" pitchFamily="18" charset="0"/>
              </a:rPr>
              <a:t>Aumentar a 36,6% el porcentaje de la población que realiza al menos una práctica vinculada con el patrimonio cultural inmaterial</a:t>
            </a:r>
            <a:endParaRPr lang="es-ES" altLang="es-CO" sz="1500" kern="0" dirty="0">
              <a:solidFill>
                <a:srgbClr val="000000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9974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Google Shape;370;p29"/>
          <p:cNvSpPr txBox="1">
            <a:spLocks noGrp="1"/>
          </p:cNvSpPr>
          <p:nvPr>
            <p:ph type="title"/>
          </p:nvPr>
        </p:nvSpPr>
        <p:spPr>
          <a:xfrm>
            <a:off x="4319588" y="521255"/>
            <a:ext cx="4686388" cy="476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CO" sz="2800" b="1" i="0" u="none" strike="noStrike" cap="none">
                <a:solidFill>
                  <a:srgbClr val="664D26"/>
                </a:solidFill>
                <a:latin typeface="Garamond"/>
                <a:ea typeface="Garamond"/>
                <a:cs typeface="Garamond"/>
                <a:sym typeface="Garamond"/>
              </a:rPr>
              <a:t>LOS MÁRTIRES</a:t>
            </a:r>
            <a:endParaRPr sz="2800" b="0" i="0" u="none" strike="noStrike" cap="none">
              <a:solidFill>
                <a:schemeClr val="dk1"/>
              </a:solidFill>
              <a:latin typeface="Garamond"/>
              <a:ea typeface="Garamond"/>
              <a:cs typeface="Garamond"/>
              <a:sym typeface="Garamond"/>
            </a:endParaRPr>
          </a:p>
        </p:txBody>
      </p:sp>
      <p:sp>
        <p:nvSpPr>
          <p:cNvPr id="372" name="Google Shape;372;p29"/>
          <p:cNvSpPr txBox="1">
            <a:spLocks noGrp="1"/>
          </p:cNvSpPr>
          <p:nvPr>
            <p:ph type="sldNum" idx="12"/>
          </p:nvPr>
        </p:nvSpPr>
        <p:spPr>
          <a:xfrm>
            <a:off x="7010400" y="6466074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fld id="{00000000-1234-1234-1234-123412341234}" type="slidenum">
              <a:rPr kumimoji="0" lang="es-CO" sz="12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/>
                <a:ea typeface="Century Gothic"/>
                <a:cs typeface="Century Gothic"/>
                <a:sym typeface="Century Gothic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Tx/>
                <a:buFont typeface="Arial"/>
                <a:buNone/>
                <a:tabLst/>
                <a:defRPr/>
              </a:pPr>
              <a:t>17</a:t>
            </a:fld>
            <a:endParaRPr kumimoji="0" sz="12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graphicFrame>
        <p:nvGraphicFramePr>
          <p:cNvPr id="373" name="Google Shape;373;p29"/>
          <p:cNvGraphicFramePr/>
          <p:nvPr>
            <p:extLst>
              <p:ext uri="{D42A27DB-BD31-4B8C-83A1-F6EECF244321}">
                <p14:modId xmlns:p14="http://schemas.microsoft.com/office/powerpoint/2010/main" val="3941536449"/>
              </p:ext>
            </p:extLst>
          </p:nvPr>
        </p:nvGraphicFramePr>
        <p:xfrm>
          <a:off x="105130" y="1693748"/>
          <a:ext cx="4095950" cy="727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12567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7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1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925">
                <a:tc grid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i="0" u="none" strike="noStrike" cap="none" dirty="0">
                          <a:solidFill>
                            <a:srgbClr val="FFFF00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Recurso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Programado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Ejecutado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% </a:t>
                      </a:r>
                      <a:r>
                        <a:rPr lang="es-CO" sz="1400" b="0" i="0" u="none" strike="noStrike" cap="none" dirty="0" err="1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Ejec</a:t>
                      </a: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74" name="Google Shape;374;p29"/>
          <p:cNvGraphicFramePr/>
          <p:nvPr>
            <p:extLst>
              <p:ext uri="{D42A27DB-BD31-4B8C-83A1-F6EECF244321}">
                <p14:modId xmlns:p14="http://schemas.microsoft.com/office/powerpoint/2010/main" val="2922865972"/>
              </p:ext>
            </p:extLst>
          </p:nvPr>
        </p:nvGraphicFramePr>
        <p:xfrm>
          <a:off x="4319589" y="1693748"/>
          <a:ext cx="4686375" cy="7278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653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48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9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85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3925">
                <a:tc gridSpan="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1" i="0" u="none" strike="noStrike" cap="none" dirty="0">
                          <a:solidFill>
                            <a:srgbClr val="FFFF00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Meta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9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 err="1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Prog</a:t>
                      </a: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 err="1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Ejc</a:t>
                      </a: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Descripción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% </a:t>
                      </a:r>
                      <a:r>
                        <a:rPr lang="es-CO" sz="1400" b="0" i="0" u="none" strike="noStrike" cap="none" dirty="0" err="1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Ejec</a:t>
                      </a:r>
                      <a:r>
                        <a:rPr lang="es-CO" sz="1400" b="0" i="0" u="none" strike="noStrike" cap="none" dirty="0">
                          <a:solidFill>
                            <a:srgbClr val="FFFFFF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.</a:t>
                      </a:r>
                      <a:endParaRPr dirty="0"/>
                    </a:p>
                  </a:txBody>
                  <a:tcPr marL="9525" marR="9525" marT="9525" marB="0" anchor="ctr">
                    <a:lnL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chemeClr val="lt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75" name="Google Shape;375;p29"/>
          <p:cNvGraphicFramePr/>
          <p:nvPr>
            <p:extLst>
              <p:ext uri="{D42A27DB-BD31-4B8C-83A1-F6EECF244321}">
                <p14:modId xmlns:p14="http://schemas.microsoft.com/office/powerpoint/2010/main" val="2654227282"/>
              </p:ext>
            </p:extLst>
          </p:nvPr>
        </p:nvGraphicFramePr>
        <p:xfrm>
          <a:off x="89960" y="164196"/>
          <a:ext cx="4094375" cy="1190150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09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190150">
                <a:tc>
                  <a:txBody>
                    <a:bodyPr/>
                    <a:lstStyle/>
                    <a:p>
                      <a:pPr marL="0" marR="0" lvl="0" indent="0" algn="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600" b="0" i="0" u="none" strike="noStrike" cap="none" dirty="0">
                          <a:solidFill>
                            <a:srgbClr val="FFFF00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Proyecto de Inversión 1114</a:t>
                      </a:r>
                      <a:endParaRPr dirty="0"/>
                    </a:p>
                    <a:p>
                      <a:pPr marL="0" marR="0" lvl="0" indent="0" algn="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lt1"/>
                        </a:buClr>
                        <a:buSzPts val="1600"/>
                        <a:buFont typeface="Garamond"/>
                        <a:buNone/>
                      </a:pPr>
                      <a:r>
                        <a:rPr lang="es-CO" sz="1600" b="0" i="0" u="none" strike="noStrike" cap="none" dirty="0">
                          <a:solidFill>
                            <a:schemeClr val="lt1"/>
                          </a:solidFill>
                          <a:latin typeface="Garamond"/>
                          <a:ea typeface="Garamond"/>
                          <a:cs typeface="Garamond"/>
                          <a:sym typeface="Garamond"/>
                        </a:rPr>
                        <a:t>Intervención y conservación de los bienes muebles e inmuebles en sectores de interés cultural del Distrito Capital</a:t>
                      </a:r>
                      <a:endParaRPr dirty="0"/>
                    </a:p>
                  </a:txBody>
                  <a:tcPr marL="9525" marR="9525" marT="9525" marB="0" anchor="ctr">
                    <a:lnL w="9525" cap="flat" cmpd="sng">
                      <a:solidFill>
                        <a:srgbClr val="418AB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418AB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418AB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6" name="Google Shape;376;p29"/>
          <p:cNvGraphicFramePr/>
          <p:nvPr/>
        </p:nvGraphicFramePr>
        <p:xfrm>
          <a:off x="105130" y="2649191"/>
          <a:ext cx="4106500" cy="155187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725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2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551875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CO" sz="1500" b="0" i="0" u="none" strike="noStrike" cap="none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  <a:sym typeface="Arial"/>
                        </a:rPr>
                        <a:t>$ 3.557.512.414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CO" sz="1500" b="0" i="0" u="none" strike="noStrike" cap="none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  <a:sym typeface="Arial"/>
                        </a:rPr>
                        <a:t>$ 3.411.648.077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s-CO" sz="1500" b="0" i="0" u="none" strike="noStrike" cap="none" dirty="0">
                          <a:solidFill>
                            <a:schemeClr val="tx1"/>
                          </a:solidFill>
                          <a:latin typeface="Garamond" panose="02020404030301010803" pitchFamily="18" charset="0"/>
                          <a:ea typeface="+mn-ea"/>
                          <a:cs typeface="+mn-cs"/>
                          <a:sym typeface="Arial"/>
                        </a:rPr>
                        <a:t>96%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77" name="Google Shape;377;p29"/>
          <p:cNvGraphicFramePr/>
          <p:nvPr/>
        </p:nvGraphicFramePr>
        <p:xfrm>
          <a:off x="4356101" y="2649192"/>
          <a:ext cx="4580875" cy="155187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7531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2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18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35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518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500" u="none" strike="noStrike" cap="none" dirty="0">
                          <a:latin typeface="Garamond" panose="02020404030301010803" pitchFamily="18" charset="0"/>
                        </a:rPr>
                        <a:t>0,25 </a:t>
                      </a:r>
                      <a:endParaRPr sz="15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500" u="none" strike="noStrike" cap="none" dirty="0">
                          <a:latin typeface="Garamond" panose="02020404030301010803" pitchFamily="18" charset="0"/>
                        </a:rPr>
                        <a:t>-</a:t>
                      </a:r>
                      <a:endParaRPr sz="15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300" u="none" strike="noStrike" cap="none" dirty="0">
                          <a:latin typeface="Garamond" panose="02020404030301010803" pitchFamily="18" charset="0"/>
                        </a:rPr>
                        <a:t>Intervención de bienes de interés cultural del Distrito Capital, a través de obras de adecuación, ampliación, conservación, consolidación estructural,  rehabilitación, mantenimiento y/o restauración.</a:t>
                      </a:r>
                      <a:endParaRPr sz="13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CO" sz="1500" u="none" strike="noStrike" cap="none" dirty="0">
                          <a:latin typeface="Garamond" panose="02020404030301010803" pitchFamily="18" charset="0"/>
                        </a:rPr>
                        <a:t>0%</a:t>
                      </a:r>
                      <a:endParaRPr sz="1500" b="0" i="0" u="none" strike="noStrike" cap="none" dirty="0">
                        <a:solidFill>
                          <a:srgbClr val="000000"/>
                        </a:solidFill>
                        <a:latin typeface="Garamond" panose="02020404030301010803" pitchFamily="18" charset="0"/>
                        <a:ea typeface="Garamond"/>
                        <a:cs typeface="Garamond"/>
                        <a:sym typeface="Garamond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2 Marcador de fecha">
            <a:extLst>
              <a:ext uri="{FF2B5EF4-FFF2-40B4-BE49-F238E27FC236}">
                <a16:creationId xmlns:a16="http://schemas.microsoft.com/office/drawing/2014/main" id="{0E7E8A6B-A499-40F1-AC43-E3E4A423EBF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386" y="6492875"/>
            <a:ext cx="1518406" cy="365125"/>
          </a:xfrm>
        </p:spPr>
        <p:txBody>
          <a:bodyPr/>
          <a:lstStyle/>
          <a:p>
            <a:pPr>
              <a:defRPr/>
            </a:pPr>
            <a:r>
              <a:rPr lang="es-CO" dirty="0">
                <a:solidFill>
                  <a:schemeClr val="bg1"/>
                </a:solidFill>
              </a:rPr>
              <a:t> </a:t>
            </a:r>
            <a:endParaRPr lang="es-E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64858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">
            <a:extLst>
              <a:ext uri="{FF2B5EF4-FFF2-40B4-BE49-F238E27FC236}">
                <a16:creationId xmlns:a16="http://schemas.microsoft.com/office/drawing/2014/main" id="{5F62777E-32D0-4882-9703-167CF28B6A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3552" y="2475100"/>
            <a:ext cx="5150504" cy="90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9412" tIns="91477" rIns="79412" bIns="39706"/>
          <a:lstStyle>
            <a:lvl1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1pPr>
            <a:lvl2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2pPr>
            <a:lvl3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3pPr>
            <a:lvl4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4pPr>
            <a:lvl5pPr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  <a:tab pos="53911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r>
              <a:rPr lang="es-ES" altLang="es-CO" sz="5824" dirty="0">
                <a:latin typeface="+mj-lt"/>
              </a:rPr>
              <a:t>GRACIAS</a:t>
            </a:r>
          </a:p>
        </p:txBody>
      </p:sp>
    </p:spTree>
    <p:extLst>
      <p:ext uri="{BB962C8B-B14F-4D97-AF65-F5344CB8AC3E}">
        <p14:creationId xmlns:p14="http://schemas.microsoft.com/office/powerpoint/2010/main" val="3542086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1 Título">
            <a:extLst>
              <a:ext uri="{FF2B5EF4-FFF2-40B4-BE49-F238E27FC236}">
                <a16:creationId xmlns:a16="http://schemas.microsoft.com/office/drawing/2014/main" id="{045B0EE9-B413-4DA1-BF1D-016D65E5DF8E}"/>
              </a:ext>
            </a:extLst>
          </p:cNvPr>
          <p:cNvSpPr txBox="1">
            <a:spLocks/>
          </p:cNvSpPr>
          <p:nvPr/>
        </p:nvSpPr>
        <p:spPr>
          <a:xfrm>
            <a:off x="6502443" y="202838"/>
            <a:ext cx="2311372" cy="738466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rmAutofit fontScale="9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sz="3200" b="1" dirty="0"/>
              <a:t>LOS MÁRTIRES</a:t>
            </a:r>
          </a:p>
        </p:txBody>
      </p:sp>
      <p:sp>
        <p:nvSpPr>
          <p:cNvPr id="4" name="Pentágono 4">
            <a:extLst>
              <a:ext uri="{FF2B5EF4-FFF2-40B4-BE49-F238E27FC236}">
                <a16:creationId xmlns:a16="http://schemas.microsoft.com/office/drawing/2014/main" id="{B974D930-281C-48ED-B759-5E1A7F7D309C}"/>
              </a:ext>
            </a:extLst>
          </p:cNvPr>
          <p:cNvSpPr/>
          <p:nvPr/>
        </p:nvSpPr>
        <p:spPr>
          <a:xfrm flipH="1">
            <a:off x="330185" y="291100"/>
            <a:ext cx="6114689" cy="76083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400" kern="0" dirty="0">
                <a:solidFill>
                  <a:schemeClr val="bg1"/>
                </a:solidFill>
                <a:latin typeface="Calibri"/>
              </a:rPr>
              <a:t>Inversión local del sector Cultura, Recreación y Deporte</a:t>
            </a:r>
            <a:r>
              <a:rPr lang="es-CO" sz="2400" b="1" kern="0" baseline="30000" dirty="0">
                <a:solidFill>
                  <a:srgbClr val="FFFF00"/>
                </a:solidFill>
                <a:latin typeface="Calibri"/>
              </a:rPr>
              <a:t>1</a:t>
            </a:r>
            <a:r>
              <a:rPr lang="es-CO" sz="2400" kern="0" dirty="0">
                <a:solidFill>
                  <a:schemeClr val="bg1"/>
                </a:solidFill>
                <a:latin typeface="Calibri"/>
              </a:rPr>
              <a:t> , 2019</a:t>
            </a:r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00741815-6500-46B9-88F0-2873AD533220}"/>
              </a:ext>
            </a:extLst>
          </p:cNvPr>
          <p:cNvGrpSpPr/>
          <p:nvPr/>
        </p:nvGrpSpPr>
        <p:grpSpPr>
          <a:xfrm>
            <a:off x="1208393" y="3501666"/>
            <a:ext cx="2520676" cy="527784"/>
            <a:chOff x="585070" y="3666008"/>
            <a:chExt cx="2418846" cy="637126"/>
          </a:xfrm>
        </p:grpSpPr>
        <p:sp>
          <p:nvSpPr>
            <p:cNvPr id="8" name="20 Rectángulo">
              <a:extLst>
                <a:ext uri="{FF2B5EF4-FFF2-40B4-BE49-F238E27FC236}">
                  <a16:creationId xmlns:a16="http://schemas.microsoft.com/office/drawing/2014/main" id="{6634C5DE-DC23-4DFA-A51C-41009BB090E6}"/>
                </a:ext>
              </a:extLst>
            </p:cNvPr>
            <p:cNvSpPr/>
            <p:nvPr/>
          </p:nvSpPr>
          <p:spPr>
            <a:xfrm>
              <a:off x="585070" y="3908598"/>
              <a:ext cx="2418846" cy="394536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81 Rectángulo">
              <a:extLst>
                <a:ext uri="{FF2B5EF4-FFF2-40B4-BE49-F238E27FC236}">
                  <a16:creationId xmlns:a16="http://schemas.microsoft.com/office/drawing/2014/main" id="{26B008D6-5EE6-4C35-8CF8-02E3294F3621}"/>
                </a:ext>
              </a:extLst>
            </p:cNvPr>
            <p:cNvSpPr/>
            <p:nvPr/>
          </p:nvSpPr>
          <p:spPr>
            <a:xfrm>
              <a:off x="723776" y="3666008"/>
              <a:ext cx="2247615" cy="484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CO" sz="1100" b="1" dirty="0">
                  <a:ln>
                    <a:solidFill>
                      <a:schemeClr val="tx2">
                        <a:lumMod val="75000"/>
                      </a:schemeClr>
                    </a:solidFill>
                  </a:ln>
                  <a:solidFill>
                    <a:schemeClr val="tx1"/>
                  </a:solidFill>
                </a:rPr>
                <a:t>Instituto Distrital de Recreación y Deporte</a:t>
              </a:r>
            </a:p>
          </p:txBody>
        </p:sp>
      </p:grpSp>
      <p:sp>
        <p:nvSpPr>
          <p:cNvPr id="10" name="1 Rectángulo">
            <a:extLst>
              <a:ext uri="{FF2B5EF4-FFF2-40B4-BE49-F238E27FC236}">
                <a16:creationId xmlns:a16="http://schemas.microsoft.com/office/drawing/2014/main" id="{6F9E36E9-88BD-43D9-8610-0190EFDBD033}"/>
              </a:ext>
            </a:extLst>
          </p:cNvPr>
          <p:cNvSpPr/>
          <p:nvPr/>
        </p:nvSpPr>
        <p:spPr>
          <a:xfrm>
            <a:off x="3934360" y="5529075"/>
            <a:ext cx="4297325" cy="425216"/>
          </a:xfrm>
          <a:prstGeom prst="rect">
            <a:avLst/>
          </a:prstGeom>
          <a:noFill/>
          <a:ln w="381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Rectángulo 29">
            <a:extLst>
              <a:ext uri="{FF2B5EF4-FFF2-40B4-BE49-F238E27FC236}">
                <a16:creationId xmlns:a16="http://schemas.microsoft.com/office/drawing/2014/main" id="{15C6A66B-AE30-4FAD-95DF-9131081A5D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2736" y="1665426"/>
            <a:ext cx="548505" cy="580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①</a:t>
            </a:r>
          </a:p>
        </p:txBody>
      </p:sp>
      <p:grpSp>
        <p:nvGrpSpPr>
          <p:cNvPr id="12" name="Grupo 11">
            <a:extLst>
              <a:ext uri="{FF2B5EF4-FFF2-40B4-BE49-F238E27FC236}">
                <a16:creationId xmlns:a16="http://schemas.microsoft.com/office/drawing/2014/main" id="{299FFF88-BA70-417D-8B4A-31C4FE0E4C96}"/>
              </a:ext>
            </a:extLst>
          </p:cNvPr>
          <p:cNvGrpSpPr/>
          <p:nvPr/>
        </p:nvGrpSpPr>
        <p:grpSpPr>
          <a:xfrm>
            <a:off x="1177034" y="2200112"/>
            <a:ext cx="2560433" cy="572408"/>
            <a:chOff x="573737" y="1574707"/>
            <a:chExt cx="2418846" cy="673540"/>
          </a:xfrm>
        </p:grpSpPr>
        <p:sp>
          <p:nvSpPr>
            <p:cNvPr id="13" name="16 Rectángulo">
              <a:extLst>
                <a:ext uri="{FF2B5EF4-FFF2-40B4-BE49-F238E27FC236}">
                  <a16:creationId xmlns:a16="http://schemas.microsoft.com/office/drawing/2014/main" id="{463D2B20-87B4-4725-A71C-2A1D27683BC5}"/>
                </a:ext>
              </a:extLst>
            </p:cNvPr>
            <p:cNvSpPr/>
            <p:nvPr/>
          </p:nvSpPr>
          <p:spPr>
            <a:xfrm>
              <a:off x="573737" y="1810514"/>
              <a:ext cx="2418846" cy="437733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4" name="Picture 8" descr="F:\SDCRD_HFlorezA_2017\IMAGENES_LOGOS\Logos\logo-ofb.png">
              <a:extLst>
                <a:ext uri="{FF2B5EF4-FFF2-40B4-BE49-F238E27FC236}">
                  <a16:creationId xmlns:a16="http://schemas.microsoft.com/office/drawing/2014/main" id="{B2F46510-3BA3-4016-9135-8F840C2D029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746" y="1574707"/>
              <a:ext cx="558880" cy="541783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5" name="Rectángulo 7">
            <a:extLst>
              <a:ext uri="{FF2B5EF4-FFF2-40B4-BE49-F238E27FC236}">
                <a16:creationId xmlns:a16="http://schemas.microsoft.com/office/drawing/2014/main" id="{596A36A6-0781-4F18-AF6A-86DF312777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298" y="2314738"/>
            <a:ext cx="548505" cy="5822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②</a:t>
            </a:r>
          </a:p>
        </p:txBody>
      </p:sp>
      <p:grpSp>
        <p:nvGrpSpPr>
          <p:cNvPr id="16" name="7 Grupo">
            <a:extLst>
              <a:ext uri="{FF2B5EF4-FFF2-40B4-BE49-F238E27FC236}">
                <a16:creationId xmlns:a16="http://schemas.microsoft.com/office/drawing/2014/main" id="{095F2097-80C5-4035-9A31-90F050D071C9}"/>
              </a:ext>
            </a:extLst>
          </p:cNvPr>
          <p:cNvGrpSpPr/>
          <p:nvPr/>
        </p:nvGrpSpPr>
        <p:grpSpPr>
          <a:xfrm>
            <a:off x="1199995" y="1638454"/>
            <a:ext cx="2537472" cy="509343"/>
            <a:chOff x="556185" y="2412103"/>
            <a:chExt cx="2418846" cy="509343"/>
          </a:xfrm>
        </p:grpSpPr>
        <p:sp>
          <p:nvSpPr>
            <p:cNvPr id="17" name="18 Rectángulo">
              <a:extLst>
                <a:ext uri="{FF2B5EF4-FFF2-40B4-BE49-F238E27FC236}">
                  <a16:creationId xmlns:a16="http://schemas.microsoft.com/office/drawing/2014/main" id="{19FD5E4C-82E5-4E7C-AC16-658093435B11}"/>
                </a:ext>
              </a:extLst>
            </p:cNvPr>
            <p:cNvSpPr/>
            <p:nvPr/>
          </p:nvSpPr>
          <p:spPr>
            <a:xfrm>
              <a:off x="556185" y="2597793"/>
              <a:ext cx="2418846" cy="323653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18" name="33 Imagen">
              <a:extLst>
                <a:ext uri="{FF2B5EF4-FFF2-40B4-BE49-F238E27FC236}">
                  <a16:creationId xmlns:a16="http://schemas.microsoft.com/office/drawing/2014/main" id="{EEF8E0C1-ED1C-4091-87A4-1A1C6764492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84097"/>
            <a:stretch/>
          </p:blipFill>
          <p:spPr>
            <a:xfrm>
              <a:off x="680086" y="2412103"/>
              <a:ext cx="1748781" cy="438253"/>
            </a:xfrm>
            <a:prstGeom prst="rect">
              <a:avLst/>
            </a:prstGeom>
            <a:solidFill>
              <a:schemeClr val="bg1"/>
            </a:solidFill>
          </p:spPr>
        </p:pic>
      </p:grpSp>
      <p:sp>
        <p:nvSpPr>
          <p:cNvPr id="19" name="Rectángulo 28">
            <a:extLst>
              <a:ext uri="{FF2B5EF4-FFF2-40B4-BE49-F238E27FC236}">
                <a16:creationId xmlns:a16="http://schemas.microsoft.com/office/drawing/2014/main" id="{E22BEAE5-F0B6-4304-A52B-9990DFB2A9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924" y="2921894"/>
            <a:ext cx="544879" cy="59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8" tIns="45710" rIns="91418" bIns="45710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③</a:t>
            </a:r>
          </a:p>
        </p:txBody>
      </p:sp>
      <p:grpSp>
        <p:nvGrpSpPr>
          <p:cNvPr id="20" name="Grupo 19">
            <a:extLst>
              <a:ext uri="{FF2B5EF4-FFF2-40B4-BE49-F238E27FC236}">
                <a16:creationId xmlns:a16="http://schemas.microsoft.com/office/drawing/2014/main" id="{EBC71D6C-96E8-447A-A721-3FC264CB0EC1}"/>
              </a:ext>
            </a:extLst>
          </p:cNvPr>
          <p:cNvGrpSpPr/>
          <p:nvPr/>
        </p:nvGrpSpPr>
        <p:grpSpPr>
          <a:xfrm>
            <a:off x="1199995" y="4135832"/>
            <a:ext cx="2574081" cy="512549"/>
            <a:chOff x="564961" y="3021051"/>
            <a:chExt cx="2418846" cy="557214"/>
          </a:xfrm>
        </p:grpSpPr>
        <p:sp>
          <p:nvSpPr>
            <p:cNvPr id="21" name="19 Rectángulo">
              <a:extLst>
                <a:ext uri="{FF2B5EF4-FFF2-40B4-BE49-F238E27FC236}">
                  <a16:creationId xmlns:a16="http://schemas.microsoft.com/office/drawing/2014/main" id="{1DF412E4-25C7-4A82-AE90-700CBFC1D693}"/>
                </a:ext>
              </a:extLst>
            </p:cNvPr>
            <p:cNvSpPr/>
            <p:nvPr/>
          </p:nvSpPr>
          <p:spPr>
            <a:xfrm>
              <a:off x="564961" y="3226644"/>
              <a:ext cx="2418846" cy="351621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pic>
          <p:nvPicPr>
            <p:cNvPr id="22" name="Picture 10" descr="F:\SDCRD_HFlorezA_2017\IMAGENES_LOGOS\Logos\Idartes.PNG">
              <a:extLst>
                <a:ext uri="{FF2B5EF4-FFF2-40B4-BE49-F238E27FC236}">
                  <a16:creationId xmlns:a16="http://schemas.microsoft.com/office/drawing/2014/main" id="{9B0ABBE0-7685-4C32-811D-3E1BE294BF0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0689" y="3021051"/>
              <a:ext cx="1183409" cy="41118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aphicFrame>
        <p:nvGraphicFramePr>
          <p:cNvPr id="23" name="4 Tabla">
            <a:extLst>
              <a:ext uri="{FF2B5EF4-FFF2-40B4-BE49-F238E27FC236}">
                <a16:creationId xmlns:a16="http://schemas.microsoft.com/office/drawing/2014/main" id="{3E632D2E-4B7A-46F7-B05C-68DBC4A79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3620106"/>
              </p:ext>
            </p:extLst>
          </p:nvPr>
        </p:nvGraphicFramePr>
        <p:xfrm>
          <a:off x="3823188" y="1213740"/>
          <a:ext cx="4243740" cy="431479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7384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54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984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147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4" name="20 Rectángulo">
            <a:extLst>
              <a:ext uri="{FF2B5EF4-FFF2-40B4-BE49-F238E27FC236}">
                <a16:creationId xmlns:a16="http://schemas.microsoft.com/office/drawing/2014/main" id="{07E6F3EE-27AD-491D-97A7-980B3B7D61C2}"/>
              </a:ext>
            </a:extLst>
          </p:cNvPr>
          <p:cNvSpPr/>
          <p:nvPr/>
        </p:nvSpPr>
        <p:spPr>
          <a:xfrm>
            <a:off x="1232131" y="5523325"/>
            <a:ext cx="2528853" cy="441586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1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Total Sector</a:t>
            </a:r>
          </a:p>
        </p:txBody>
      </p:sp>
      <p:sp>
        <p:nvSpPr>
          <p:cNvPr id="25" name="CuadroTexto 1">
            <a:extLst>
              <a:ext uri="{FF2B5EF4-FFF2-40B4-BE49-F238E27FC236}">
                <a16:creationId xmlns:a16="http://schemas.microsoft.com/office/drawing/2014/main" id="{D6BCECE1-EE5A-42FC-8018-675E3D578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522" y="6011694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>
                <a:solidFill>
                  <a:schemeClr val="bg1"/>
                </a:solidFill>
              </a:rPr>
              <a:t>1/ Información con corte a 31 de diciembre de 2019</a:t>
            </a:r>
          </a:p>
        </p:txBody>
      </p:sp>
      <p:sp>
        <p:nvSpPr>
          <p:cNvPr id="32" name="CuadroTexto 1">
            <a:extLst>
              <a:ext uri="{FF2B5EF4-FFF2-40B4-BE49-F238E27FC236}">
                <a16:creationId xmlns:a16="http://schemas.microsoft.com/office/drawing/2014/main" id="{AED6F3E1-3E07-44E0-9675-4CD509F4E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4588" y="6119302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/>
              <a:t>1/ Información  con corte a 31 de diciembre de 2019</a:t>
            </a:r>
          </a:p>
        </p:txBody>
      </p:sp>
      <p:grpSp>
        <p:nvGrpSpPr>
          <p:cNvPr id="29" name="Grupo 28">
            <a:extLst>
              <a:ext uri="{FF2B5EF4-FFF2-40B4-BE49-F238E27FC236}">
                <a16:creationId xmlns:a16="http://schemas.microsoft.com/office/drawing/2014/main" id="{00741815-6500-46B9-88F0-2873AD533220}"/>
              </a:ext>
            </a:extLst>
          </p:cNvPr>
          <p:cNvGrpSpPr/>
          <p:nvPr/>
        </p:nvGrpSpPr>
        <p:grpSpPr>
          <a:xfrm>
            <a:off x="1235279" y="4856459"/>
            <a:ext cx="2520676" cy="488005"/>
            <a:chOff x="-1094193" y="3845418"/>
            <a:chExt cx="2418846" cy="637126"/>
          </a:xfrm>
        </p:grpSpPr>
        <p:sp>
          <p:nvSpPr>
            <p:cNvPr id="30" name="20 Rectángulo">
              <a:extLst>
                <a:ext uri="{FF2B5EF4-FFF2-40B4-BE49-F238E27FC236}">
                  <a16:creationId xmlns:a16="http://schemas.microsoft.com/office/drawing/2014/main" id="{6634C5DE-DC23-4DFA-A51C-41009BB090E6}"/>
                </a:ext>
              </a:extLst>
            </p:cNvPr>
            <p:cNvSpPr/>
            <p:nvPr/>
          </p:nvSpPr>
          <p:spPr>
            <a:xfrm>
              <a:off x="-1094193" y="4088008"/>
              <a:ext cx="2418846" cy="394536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81 Rectángulo">
              <a:extLst>
                <a:ext uri="{FF2B5EF4-FFF2-40B4-BE49-F238E27FC236}">
                  <a16:creationId xmlns:a16="http://schemas.microsoft.com/office/drawing/2014/main" id="{26B008D6-5EE6-4C35-8CF8-02E3294F3621}"/>
                </a:ext>
              </a:extLst>
            </p:cNvPr>
            <p:cNvSpPr/>
            <p:nvPr/>
          </p:nvSpPr>
          <p:spPr>
            <a:xfrm>
              <a:off x="-955487" y="3845418"/>
              <a:ext cx="2247615" cy="4845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s-CO" sz="1100" b="1" i="0" u="none" strike="noStrike" kern="1200" cap="none" spc="0" normalizeH="0" baseline="0" noProof="0" dirty="0">
                  <a:ln>
                    <a:solidFill>
                      <a:srgbClr val="44546A">
                        <a:lumMod val="75000"/>
                      </a:srgbClr>
                    </a:solidFill>
                  </a:ln>
                  <a:solidFill>
                    <a:prstClr val="black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Instituto Distrital de </a:t>
              </a:r>
              <a:r>
                <a:rPr lang="es-CO" sz="1100" b="1" dirty="0">
                  <a:ln>
                    <a:solidFill>
                      <a:srgbClr val="44546A">
                        <a:lumMod val="75000"/>
                      </a:srgbClr>
                    </a:solidFill>
                  </a:ln>
                  <a:solidFill>
                    <a:prstClr val="black"/>
                  </a:solidFill>
                  <a:latin typeface="Calibri" panose="020F0502020204030204"/>
                </a:rPr>
                <a:t>Patrimonio Cultural</a:t>
              </a:r>
              <a:endParaRPr kumimoji="0" lang="es-CO" sz="1100" b="1" i="0" u="none" strike="noStrike" kern="1200" cap="none" spc="0" normalizeH="0" baseline="0" noProof="0" dirty="0">
                <a:ln>
                  <a:solidFill>
                    <a:srgbClr val="44546A">
                      <a:lumMod val="75000"/>
                    </a:srgbClr>
                  </a:solidFill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3" name="43 Elipse">
            <a:extLst>
              <a:ext uri="{FF2B5EF4-FFF2-40B4-BE49-F238E27FC236}">
                <a16:creationId xmlns:a16="http://schemas.microsoft.com/office/drawing/2014/main" id="{C7C91899-B404-414D-8299-48881525D603}"/>
              </a:ext>
            </a:extLst>
          </p:cNvPr>
          <p:cNvSpPr/>
          <p:nvPr/>
        </p:nvSpPr>
        <p:spPr>
          <a:xfrm>
            <a:off x="683985" y="4228972"/>
            <a:ext cx="432525" cy="434664"/>
          </a:xfrm>
          <a:prstGeom prst="ellipse">
            <a:avLst/>
          </a:prstGeom>
          <a:ln w="19050">
            <a:solidFill>
              <a:schemeClr val="bg1">
                <a:lumMod val="6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CO" sz="2800" b="1" i="0" u="none" strike="noStrike" kern="1200" cap="none" spc="0" normalizeH="0" baseline="0" noProof="0" dirty="0">
                <a:ln>
                  <a:noFill/>
                </a:ln>
                <a:solidFill>
                  <a:srgbClr val="A5A5A5">
                    <a:lumMod val="75000"/>
                  </a:srgbClr>
                </a:solidFill>
                <a:effectLst/>
                <a:uLnTx/>
                <a:uFillTx/>
                <a:latin typeface="Century Gothic" pitchFamily="34" charset="0"/>
                <a:ea typeface="+mn-ea"/>
                <a:cs typeface="+mn-cs"/>
              </a:rPr>
              <a:t>5</a:t>
            </a:r>
          </a:p>
        </p:txBody>
      </p:sp>
      <p:sp>
        <p:nvSpPr>
          <p:cNvPr id="35" name="Rectángulo 30">
            <a:extLst>
              <a:ext uri="{FF2B5EF4-FFF2-40B4-BE49-F238E27FC236}">
                <a16:creationId xmlns:a16="http://schemas.microsoft.com/office/drawing/2014/main" id="{A7D08A55-E731-42A0-AE68-CC50801998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5433" y="3610998"/>
            <a:ext cx="621710" cy="5502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8" tIns="45710" rIns="91418" bIns="45710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④</a:t>
            </a:r>
          </a:p>
        </p:txBody>
      </p:sp>
      <p:grpSp>
        <p:nvGrpSpPr>
          <p:cNvPr id="36" name="Grupo 35">
            <a:extLst>
              <a:ext uri="{FF2B5EF4-FFF2-40B4-BE49-F238E27FC236}">
                <a16:creationId xmlns:a16="http://schemas.microsoft.com/office/drawing/2014/main" id="{00741815-6500-46B9-88F0-2873AD533220}"/>
              </a:ext>
            </a:extLst>
          </p:cNvPr>
          <p:cNvGrpSpPr/>
          <p:nvPr/>
        </p:nvGrpSpPr>
        <p:grpSpPr>
          <a:xfrm>
            <a:off x="1232131" y="2896180"/>
            <a:ext cx="2520676" cy="527784"/>
            <a:chOff x="585070" y="3666008"/>
            <a:chExt cx="2418846" cy="637126"/>
          </a:xfrm>
        </p:grpSpPr>
        <p:sp>
          <p:nvSpPr>
            <p:cNvPr id="37" name="20 Rectángulo">
              <a:extLst>
                <a:ext uri="{FF2B5EF4-FFF2-40B4-BE49-F238E27FC236}">
                  <a16:creationId xmlns:a16="http://schemas.microsoft.com/office/drawing/2014/main" id="{6634C5DE-DC23-4DFA-A51C-41009BB090E6}"/>
                </a:ext>
              </a:extLst>
            </p:cNvPr>
            <p:cNvSpPr/>
            <p:nvPr/>
          </p:nvSpPr>
          <p:spPr>
            <a:xfrm>
              <a:off x="585070" y="3908598"/>
              <a:ext cx="2418846" cy="394536"/>
            </a:xfrm>
            <a:prstGeom prst="rect">
              <a:avLst/>
            </a:prstGeom>
            <a:noFill/>
            <a:ln w="12700" cap="flat" cmpd="sng" algn="ctr">
              <a:solidFill>
                <a:srgbClr val="C00000"/>
              </a:solidFill>
              <a:prstDash val="solid"/>
              <a:miter lim="800000"/>
            </a:ln>
            <a:effectLst/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s-CO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>
                    <a:hueOff val="0"/>
                    <a:satOff val="0"/>
                    <a:lumOff val="0"/>
                    <a:alphaOff val="0"/>
                  </a:sysClr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8" name="81 Rectángulo">
              <a:extLst>
                <a:ext uri="{FF2B5EF4-FFF2-40B4-BE49-F238E27FC236}">
                  <a16:creationId xmlns:a16="http://schemas.microsoft.com/office/drawing/2014/main" id="{26B008D6-5EE6-4C35-8CF8-02E3294F3621}"/>
                </a:ext>
              </a:extLst>
            </p:cNvPr>
            <p:cNvSpPr/>
            <p:nvPr/>
          </p:nvSpPr>
          <p:spPr>
            <a:xfrm>
              <a:off x="723776" y="3666008"/>
              <a:ext cx="2247615" cy="48458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s-CO" sz="1100" b="1" dirty="0">
                  <a:ln>
                    <a:solidFill>
                      <a:schemeClr val="tx2">
                        <a:lumMod val="75000"/>
                      </a:schemeClr>
                    </a:solidFill>
                  </a:ln>
                  <a:solidFill>
                    <a:schemeClr val="tx1"/>
                  </a:solidFill>
                </a:rPr>
                <a:t>Fundación Gilberto Álzate Avendaño</a:t>
              </a:r>
            </a:p>
          </p:txBody>
        </p:sp>
      </p:grpSp>
      <p:sp>
        <p:nvSpPr>
          <p:cNvPr id="39" name="43 Elipse">
            <a:extLst>
              <a:ext uri="{FF2B5EF4-FFF2-40B4-BE49-F238E27FC236}">
                <a16:creationId xmlns:a16="http://schemas.microsoft.com/office/drawing/2014/main" id="{673C8E02-257B-4494-B138-57F0F2637F04}"/>
              </a:ext>
            </a:extLst>
          </p:cNvPr>
          <p:cNvSpPr/>
          <p:nvPr/>
        </p:nvSpPr>
        <p:spPr>
          <a:xfrm>
            <a:off x="683985" y="4957639"/>
            <a:ext cx="405818" cy="432520"/>
          </a:xfrm>
          <a:prstGeom prst="ellipse">
            <a:avLst/>
          </a:prstGeom>
          <a:solidFill>
            <a:sysClr val="window" lastClr="FFFFFF"/>
          </a:solidFill>
          <a:ln w="19050" cap="flat" cmpd="sng" algn="ctr">
            <a:solidFill>
              <a:schemeClr val="bg1">
                <a:lumMod val="50000"/>
              </a:scheme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CO" sz="2800" b="1" kern="0" dirty="0">
                <a:solidFill>
                  <a:schemeClr val="bg1">
                    <a:lumMod val="50000"/>
                  </a:schemeClr>
                </a:solidFill>
                <a:ea typeface="+mn-ea"/>
              </a:rPr>
              <a:t>6</a:t>
            </a:r>
            <a:endParaRPr kumimoji="0" lang="es-CO" sz="2800" b="1" i="0" u="none" strike="noStrike" kern="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entury Gothic" pitchFamily="34" charset="0"/>
              <a:ea typeface="+mn-ea"/>
            </a:endParaRPr>
          </a:p>
        </p:txBody>
      </p:sp>
      <p:graphicFrame>
        <p:nvGraphicFramePr>
          <p:cNvPr id="41" name="Tabla 40">
            <a:extLst>
              <a:ext uri="{FF2B5EF4-FFF2-40B4-BE49-F238E27FC236}">
                <a16:creationId xmlns:a16="http://schemas.microsoft.com/office/drawing/2014/main" id="{70AA60AE-F0FD-4C99-A3B0-00FF00EF1F9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766555"/>
              </p:ext>
            </p:extLst>
          </p:nvPr>
        </p:nvGraphicFramePr>
        <p:xfrm>
          <a:off x="3939813" y="1824208"/>
          <a:ext cx="4247038" cy="4076852"/>
        </p:xfrm>
        <a:graphic>
          <a:graphicData uri="http://schemas.openxmlformats.org/drawingml/2006/table">
            <a:tbl>
              <a:tblPr lastRow="1" bandRow="1">
                <a:tableStyleId>{C083E6E3-FA7D-4D7B-A595-EF9225AFEA82}</a:tableStyleId>
              </a:tblPr>
              <a:tblGrid>
                <a:gridCol w="1648695">
                  <a:extLst>
                    <a:ext uri="{9D8B030D-6E8A-4147-A177-3AD203B41FA5}">
                      <a16:colId xmlns:a16="http://schemas.microsoft.com/office/drawing/2014/main" val="1881277907"/>
                    </a:ext>
                  </a:extLst>
                </a:gridCol>
                <a:gridCol w="1648695">
                  <a:extLst>
                    <a:ext uri="{9D8B030D-6E8A-4147-A177-3AD203B41FA5}">
                      <a16:colId xmlns:a16="http://schemas.microsoft.com/office/drawing/2014/main" val="604995857"/>
                    </a:ext>
                  </a:extLst>
                </a:gridCol>
                <a:gridCol w="949648">
                  <a:extLst>
                    <a:ext uri="{9D8B030D-6E8A-4147-A177-3AD203B41FA5}">
                      <a16:colId xmlns:a16="http://schemas.microsoft.com/office/drawing/2014/main" val="2923683419"/>
                    </a:ext>
                  </a:extLst>
                </a:gridCol>
              </a:tblGrid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$ 90.702.579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$ 90.657.579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84825460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88039604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$ 404.715.923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$ 438.010.684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108,2%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49774092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3972967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$ 178.771.297.229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$ 178.769.753.659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100,0%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50802726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82310900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$ 1.865.940.763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$ 1.820.055.746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2645394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219841927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$ 1.495.116.845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$ 1.556.977.572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104,1%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39173656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73442765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$ 3.557.512.414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$ 3.411.648.077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4907624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endParaRPr lang="es-CO" sz="1500" u="none" strike="noStrike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99128944"/>
                  </a:ext>
                </a:extLst>
              </a:tr>
              <a:tr h="313604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$ 186.185.285.753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$ 186.087.103.317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99,9%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366578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42664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B14786-F651-45F9-94F1-5AE7AA2C7E74}"/>
              </a:ext>
            </a:extLst>
          </p:cNvPr>
          <p:cNvSpPr txBox="1">
            <a:spLocks noChangeAspect="1"/>
          </p:cNvSpPr>
          <p:nvPr/>
        </p:nvSpPr>
        <p:spPr>
          <a:xfrm>
            <a:off x="5954917" y="484285"/>
            <a:ext cx="2292173" cy="62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A8230907-916D-4DFE-9638-E811A36A2969}"/>
              </a:ext>
            </a:extLst>
          </p:cNvPr>
          <p:cNvSpPr/>
          <p:nvPr/>
        </p:nvSpPr>
        <p:spPr>
          <a:xfrm flipH="1">
            <a:off x="872352" y="437592"/>
            <a:ext cx="5011705" cy="720410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800" kern="0" dirty="0">
                <a:solidFill>
                  <a:schemeClr val="bg1"/>
                </a:solidFill>
                <a:latin typeface="Calibri"/>
              </a:rPr>
              <a:t>Inversión</a:t>
            </a:r>
            <a:r>
              <a:rPr lang="es-CO" sz="2800" b="1" kern="0" baseline="30000" dirty="0">
                <a:solidFill>
                  <a:schemeClr val="bg1"/>
                </a:solidFill>
                <a:latin typeface="Calibri"/>
              </a:rPr>
              <a:t>1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de la </a:t>
            </a:r>
            <a:r>
              <a:rPr lang="es-CO" sz="2800" b="1" kern="0" dirty="0">
                <a:solidFill>
                  <a:schemeClr val="bg1"/>
                </a:solidFill>
                <a:latin typeface="Calibri"/>
              </a:rPr>
              <a:t>SCRD-</a:t>
            </a:r>
            <a:r>
              <a:rPr lang="es-CO" sz="2800" kern="0" dirty="0">
                <a:solidFill>
                  <a:schemeClr val="bg1"/>
                </a:solidFill>
                <a:latin typeface="Calibri"/>
              </a:rPr>
              <a:t> 2019</a:t>
            </a:r>
          </a:p>
        </p:txBody>
      </p:sp>
      <p:sp>
        <p:nvSpPr>
          <p:cNvPr id="5" name="Globo: flecha izquierda 4">
            <a:extLst>
              <a:ext uri="{FF2B5EF4-FFF2-40B4-BE49-F238E27FC236}">
                <a16:creationId xmlns:a16="http://schemas.microsoft.com/office/drawing/2014/main" id="{EFCAC270-5F1B-4E8A-B239-810691C634BA}"/>
              </a:ext>
            </a:extLst>
          </p:cNvPr>
          <p:cNvSpPr/>
          <p:nvPr/>
        </p:nvSpPr>
        <p:spPr>
          <a:xfrm rot="16200000">
            <a:off x="4418159" y="3067112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 del sector durante el cuatrienio</a:t>
            </a:r>
          </a:p>
        </p:txBody>
      </p:sp>
      <p:sp>
        <p:nvSpPr>
          <p:cNvPr id="6" name="Globo: flecha izquierda 5">
            <a:extLst>
              <a:ext uri="{FF2B5EF4-FFF2-40B4-BE49-F238E27FC236}">
                <a16:creationId xmlns:a16="http://schemas.microsoft.com/office/drawing/2014/main" id="{B1A93782-A609-42E5-A1EB-B85F16CEB745}"/>
              </a:ext>
            </a:extLst>
          </p:cNvPr>
          <p:cNvSpPr/>
          <p:nvPr/>
        </p:nvSpPr>
        <p:spPr>
          <a:xfrm rot="16200000">
            <a:off x="4328845" y="1023840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producto del sector y la entidad para el cuatrienio</a:t>
            </a:r>
          </a:p>
        </p:txBody>
      </p:sp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E9BE00D3-FFC6-4CF5-8A32-9B79F81260AA}"/>
              </a:ext>
            </a:extLst>
          </p:cNvPr>
          <p:cNvGraphicFramePr>
            <a:graphicFrameLocks noGrp="1"/>
          </p:cNvGraphicFramePr>
          <p:nvPr/>
        </p:nvGraphicFramePr>
        <p:xfrm>
          <a:off x="225666" y="3325155"/>
          <a:ext cx="8356270" cy="1602944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1454175">
                  <a:extLst>
                    <a:ext uri="{9D8B030D-6E8A-4147-A177-3AD203B41FA5}">
                      <a16:colId xmlns:a16="http://schemas.microsoft.com/office/drawing/2014/main" val="191393924"/>
                    </a:ext>
                  </a:extLst>
                </a:gridCol>
                <a:gridCol w="1587208">
                  <a:extLst>
                    <a:ext uri="{9D8B030D-6E8A-4147-A177-3AD203B41FA5}">
                      <a16:colId xmlns:a16="http://schemas.microsoft.com/office/drawing/2014/main" val="2746523467"/>
                    </a:ext>
                  </a:extLst>
                </a:gridCol>
                <a:gridCol w="1179069">
                  <a:extLst>
                    <a:ext uri="{9D8B030D-6E8A-4147-A177-3AD203B41FA5}">
                      <a16:colId xmlns:a16="http://schemas.microsoft.com/office/drawing/2014/main" val="1080978296"/>
                    </a:ext>
                  </a:extLst>
                </a:gridCol>
                <a:gridCol w="1378606">
                  <a:extLst>
                    <a:ext uri="{9D8B030D-6E8A-4147-A177-3AD203B41FA5}">
                      <a16:colId xmlns:a16="http://schemas.microsoft.com/office/drawing/2014/main" val="2725968340"/>
                    </a:ext>
                  </a:extLst>
                </a:gridCol>
                <a:gridCol w="1378606">
                  <a:extLst>
                    <a:ext uri="{9D8B030D-6E8A-4147-A177-3AD203B41FA5}">
                      <a16:colId xmlns:a16="http://schemas.microsoft.com/office/drawing/2014/main" val="2712097925"/>
                    </a:ext>
                  </a:extLst>
                </a:gridCol>
                <a:gridCol w="1378606">
                  <a:extLst>
                    <a:ext uri="{9D8B030D-6E8A-4147-A177-3AD203B41FA5}">
                      <a16:colId xmlns:a16="http://schemas.microsoft.com/office/drawing/2014/main" val="595187269"/>
                    </a:ext>
                  </a:extLst>
                </a:gridCol>
              </a:tblGrid>
              <a:tr h="138878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Aumentar en un 25% el número de libros disponibles en la red capital de bibliotecas públicas - Bibliored y otros espacios públicos de lectura.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Incrementar en 15% el número de asistencias a actividades de fomento y formación para la lectura y la escritura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Aumentar a 95 los Paraderos Para libros Para Parques - PPP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Realizar 9 intervenciones de Vivienda de Interés Prioritario (VIP), en el marco del programa nacional Comunidad-es arte biblioteca y cultura</a:t>
                      </a:r>
                      <a:endParaRPr lang="es-CO" sz="10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Aumentar a 12 las biblioestaciones en Transmilenio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Acompañar 10 actuaciones urbanísticas en el territorio, en el marco del programa de mejoramiento integral de barrios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04556945"/>
                  </a:ext>
                </a:extLst>
              </a:tr>
              <a:tr h="21415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 Meta entidad – 93.301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 Meta entidad - 251.740 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 Meta entidad - 95 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u="none" strike="noStrike" dirty="0">
                          <a:effectLst/>
                          <a:latin typeface="+mn-lt"/>
                        </a:rPr>
                        <a:t> Meta entidad - 9 </a:t>
                      </a:r>
                      <a:endParaRPr lang="es-CO" sz="10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4482" marR="4482" marT="4482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Meta entidad - 12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Meta entidad - 10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55546887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BB7C4F19-DC63-4CE6-98CE-1E6D5C562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2490592"/>
              </p:ext>
            </p:extLst>
          </p:nvPr>
        </p:nvGraphicFramePr>
        <p:xfrm>
          <a:off x="1400432" y="1532294"/>
          <a:ext cx="6005384" cy="1259868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6005384">
                  <a:extLst>
                    <a:ext uri="{9D8B030D-6E8A-4147-A177-3AD203B41FA5}">
                      <a16:colId xmlns:a16="http://schemas.microsoft.com/office/drawing/2014/main" val="2406478212"/>
                    </a:ext>
                  </a:extLst>
                </a:gridCol>
              </a:tblGrid>
              <a:tr h="3962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0" i="1" u="none" strike="noStrike" dirty="0">
                          <a:effectLst/>
                        </a:rPr>
                        <a:t>Proyecto de Inversión 1011</a:t>
                      </a:r>
                      <a:endParaRPr lang="es-CO" sz="16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4882552"/>
                  </a:ext>
                </a:extLst>
              </a:tr>
              <a:tr h="55921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effectLst/>
                        </a:rPr>
                        <a:t>Lectura, escritura y redes de conocimiento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2114546"/>
                  </a:ext>
                </a:extLst>
              </a:tr>
              <a:tr h="30440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$ 90.702.579 </a:t>
                      </a:r>
                    </a:p>
                  </a:txBody>
                  <a:tcPr marL="9525" marR="9525" marT="952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3041050"/>
                  </a:ext>
                </a:extLst>
              </a:tr>
            </a:tbl>
          </a:graphicData>
        </a:graphic>
      </p:graphicFrame>
      <p:graphicFrame>
        <p:nvGraphicFramePr>
          <p:cNvPr id="10" name="30 Diagrama">
            <a:extLst>
              <a:ext uri="{FF2B5EF4-FFF2-40B4-BE49-F238E27FC236}">
                <a16:creationId xmlns:a16="http://schemas.microsoft.com/office/drawing/2014/main" id="{F36DCA22-7F16-4DC9-9655-F70054D97030}"/>
              </a:ext>
            </a:extLst>
          </p:cNvPr>
          <p:cNvGraphicFramePr/>
          <p:nvPr/>
        </p:nvGraphicFramePr>
        <p:xfrm>
          <a:off x="914212" y="5429147"/>
          <a:ext cx="7350130" cy="6062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CuadroTexto 1">
            <a:extLst>
              <a:ext uri="{FF2B5EF4-FFF2-40B4-BE49-F238E27FC236}">
                <a16:creationId xmlns:a16="http://schemas.microsoft.com/office/drawing/2014/main" id="{6441FB44-BB9D-4DA6-98CC-51E956431E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78" y="6310064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/>
              <a:t>1/ Información  con corte a 31 de diciembre de 2019</a:t>
            </a:r>
          </a:p>
        </p:txBody>
      </p:sp>
      <p:sp>
        <p:nvSpPr>
          <p:cNvPr id="12" name="Rectángulo 29">
            <a:extLst>
              <a:ext uri="{FF2B5EF4-FFF2-40B4-BE49-F238E27FC236}">
                <a16:creationId xmlns:a16="http://schemas.microsoft.com/office/drawing/2014/main" id="{89C57C74-601F-4367-B79B-F33D750A73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473" y="437592"/>
            <a:ext cx="548505" cy="580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①</a:t>
            </a:r>
          </a:p>
        </p:txBody>
      </p:sp>
    </p:spTree>
    <p:extLst>
      <p:ext uri="{BB962C8B-B14F-4D97-AF65-F5344CB8AC3E}">
        <p14:creationId xmlns:p14="http://schemas.microsoft.com/office/powerpoint/2010/main" val="9957219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>
            <a:extLst>
              <a:ext uri="{FF2B5EF4-FFF2-40B4-BE49-F238E27FC236}">
                <a16:creationId xmlns:a16="http://schemas.microsoft.com/office/drawing/2014/main" id="{6FE247A1-6C11-4F65-8B46-66ABAAA57418}"/>
              </a:ext>
            </a:extLst>
          </p:cNvPr>
          <p:cNvSpPr txBox="1">
            <a:spLocks/>
          </p:cNvSpPr>
          <p:nvPr/>
        </p:nvSpPr>
        <p:spPr>
          <a:xfrm>
            <a:off x="4572000" y="355432"/>
            <a:ext cx="4433977" cy="57801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sp>
        <p:nvSpPr>
          <p:cNvPr id="3" name="Pentágono 4">
            <a:extLst>
              <a:ext uri="{FF2B5EF4-FFF2-40B4-BE49-F238E27FC236}">
                <a16:creationId xmlns:a16="http://schemas.microsoft.com/office/drawing/2014/main" id="{98089B4F-6829-4758-85F4-C12D38DBCB63}"/>
              </a:ext>
            </a:extLst>
          </p:cNvPr>
          <p:cNvSpPr/>
          <p:nvPr/>
        </p:nvSpPr>
        <p:spPr>
          <a:xfrm flipH="1">
            <a:off x="71791" y="355432"/>
            <a:ext cx="4398212" cy="844948"/>
          </a:xfrm>
          <a:prstGeom prst="rect">
            <a:avLst/>
          </a:prstGeom>
          <a:solidFill>
            <a:srgbClr val="C00000"/>
          </a:solidFill>
          <a:ln w="1270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kern="0" dirty="0">
                <a:solidFill>
                  <a:srgbClr val="FFFF00"/>
                </a:solidFill>
                <a:latin typeface="+mj-lt"/>
              </a:rPr>
              <a:t>Proyecto de Inversión </a:t>
            </a:r>
            <a:r>
              <a:rPr lang="es-CO" dirty="0">
                <a:solidFill>
                  <a:srgbClr val="FFFF00"/>
                </a:solidFill>
                <a:latin typeface="+mj-lt"/>
              </a:rPr>
              <a:t>1011 - 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dirty="0">
                <a:solidFill>
                  <a:schemeClr val="bg1"/>
                </a:solidFill>
                <a:latin typeface="+mj-lt"/>
              </a:rPr>
              <a:t>Lectura, escritura y redes de conocimiento</a:t>
            </a: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8FF6C0E6-C21D-497F-8317-EEECAF6F6A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8876523"/>
              </p:ext>
            </p:extLst>
          </p:nvPr>
        </p:nvGraphicFramePr>
        <p:xfrm>
          <a:off x="0" y="1355848"/>
          <a:ext cx="4390670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47210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48673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94787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53B4AF72-16F6-40B3-81A9-408379309A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2838104"/>
              </p:ext>
            </p:extLst>
          </p:nvPr>
        </p:nvGraphicFramePr>
        <p:xfrm>
          <a:off x="4466870" y="1355848"/>
          <a:ext cx="4433978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18427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802503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174982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38066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8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295E2ACF-61D5-41C7-98D1-ADA783771DC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0780233"/>
              </p:ext>
            </p:extLst>
          </p:nvPr>
        </p:nvGraphicFramePr>
        <p:xfrm>
          <a:off x="119112" y="2314573"/>
          <a:ext cx="4246942" cy="2691285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655267">
                  <a:extLst>
                    <a:ext uri="{9D8B030D-6E8A-4147-A177-3AD203B41FA5}">
                      <a16:colId xmlns:a16="http://schemas.microsoft.com/office/drawing/2014/main" val="2633096484"/>
                    </a:ext>
                  </a:extLst>
                </a:gridCol>
                <a:gridCol w="1655267">
                  <a:extLst>
                    <a:ext uri="{9D8B030D-6E8A-4147-A177-3AD203B41FA5}">
                      <a16:colId xmlns:a16="http://schemas.microsoft.com/office/drawing/2014/main" val="74354291"/>
                    </a:ext>
                  </a:extLst>
                </a:gridCol>
                <a:gridCol w="936408">
                  <a:extLst>
                    <a:ext uri="{9D8B030D-6E8A-4147-A177-3AD203B41FA5}">
                      <a16:colId xmlns:a16="http://schemas.microsoft.com/office/drawing/2014/main" val="207089437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$ 3.060.000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$ 3.060.000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1866312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$ 45.250.714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$ 45.205.714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0119338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$ 41.147.700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$ 41.147.700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4754995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$ 1.244.165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$ 1.244.165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6778427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A0EDC89-A4B6-4CB5-932B-421977EC0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41855"/>
              </p:ext>
            </p:extLst>
          </p:nvPr>
        </p:nvGraphicFramePr>
        <p:xfrm>
          <a:off x="4494716" y="2320841"/>
          <a:ext cx="4511262" cy="2685018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69254">
                  <a:extLst>
                    <a:ext uri="{9D8B030D-6E8A-4147-A177-3AD203B41FA5}">
                      <a16:colId xmlns:a16="http://schemas.microsoft.com/office/drawing/2014/main" val="3614405831"/>
                    </a:ext>
                  </a:extLst>
                </a:gridCol>
                <a:gridCol w="760139">
                  <a:extLst>
                    <a:ext uri="{9D8B030D-6E8A-4147-A177-3AD203B41FA5}">
                      <a16:colId xmlns:a16="http://schemas.microsoft.com/office/drawing/2014/main" val="2460993191"/>
                    </a:ext>
                  </a:extLst>
                </a:gridCol>
                <a:gridCol w="2429141">
                  <a:extLst>
                    <a:ext uri="{9D8B030D-6E8A-4147-A177-3AD203B41FA5}">
                      <a16:colId xmlns:a16="http://schemas.microsoft.com/office/drawing/2014/main" val="2216431057"/>
                    </a:ext>
                  </a:extLst>
                </a:gridCol>
                <a:gridCol w="652728">
                  <a:extLst>
                    <a:ext uri="{9D8B030D-6E8A-4147-A177-3AD203B41FA5}">
                      <a16:colId xmlns:a16="http://schemas.microsoft.com/office/drawing/2014/main" val="4040943733"/>
                    </a:ext>
                  </a:extLst>
                </a:gridCol>
              </a:tblGrid>
              <a:tr h="7720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119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68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Dotación con nuevos libros a las bibliotecas públicas - Biblored y otros  espacios públicos de lectura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57%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048061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Aumento de los Paraderos Para libros Para Parques - PPP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2266119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Aumento de las </a:t>
                      </a:r>
                      <a:r>
                        <a:rPr lang="es-CO" sz="1300" u="none" strike="noStrike" dirty="0" err="1">
                          <a:effectLst/>
                        </a:rPr>
                        <a:t>bibloestaciones</a:t>
                      </a:r>
                      <a:r>
                        <a:rPr lang="es-CO" sz="1300" u="none" strike="noStrike" dirty="0">
                          <a:effectLst/>
                        </a:rPr>
                        <a:t> en Transmilenio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>
                          <a:effectLst/>
                        </a:rPr>
                        <a:t>100%</a:t>
                      </a:r>
                      <a:endParaRPr lang="es-CO" sz="1500" b="0" i="0" u="none" strike="noStrike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034490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Puestos de lectura en plazas de mercado, en funcionamiento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87993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330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uadroTexto 1">
            <a:extLst>
              <a:ext uri="{FF2B5EF4-FFF2-40B4-BE49-F238E27FC236}">
                <a16:creationId xmlns:a16="http://schemas.microsoft.com/office/drawing/2014/main" id="{D6BCECE1-EE5A-42FC-8018-675E3D5787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69" y="5405307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>
                <a:solidFill>
                  <a:schemeClr val="bg1"/>
                </a:solidFill>
              </a:rPr>
              <a:t>1/ Información con corte a 31 de diciembre de 2019</a:t>
            </a:r>
          </a:p>
        </p:txBody>
      </p:sp>
      <p:sp>
        <p:nvSpPr>
          <p:cNvPr id="30" name="Título 1">
            <a:extLst>
              <a:ext uri="{FF2B5EF4-FFF2-40B4-BE49-F238E27FC236}">
                <a16:creationId xmlns:a16="http://schemas.microsoft.com/office/drawing/2014/main" id="{C956C340-4A40-4BA2-81D8-8266783F146F}"/>
              </a:ext>
            </a:extLst>
          </p:cNvPr>
          <p:cNvSpPr txBox="1">
            <a:spLocks noChangeAspect="1"/>
          </p:cNvSpPr>
          <p:nvPr/>
        </p:nvSpPr>
        <p:spPr>
          <a:xfrm>
            <a:off x="6627773" y="581255"/>
            <a:ext cx="2311200" cy="73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/>
              <a:t>LOS MÁRTIRES</a:t>
            </a:r>
          </a:p>
        </p:txBody>
      </p:sp>
      <p:sp>
        <p:nvSpPr>
          <p:cNvPr id="31" name="Pentágono 4">
            <a:extLst>
              <a:ext uri="{FF2B5EF4-FFF2-40B4-BE49-F238E27FC236}">
                <a16:creationId xmlns:a16="http://schemas.microsoft.com/office/drawing/2014/main" id="{3112A22B-1848-470E-BFC9-340FE2AC55A2}"/>
              </a:ext>
            </a:extLst>
          </p:cNvPr>
          <p:cNvSpPr/>
          <p:nvPr/>
        </p:nvSpPr>
        <p:spPr>
          <a:xfrm flipH="1">
            <a:off x="872352" y="581256"/>
            <a:ext cx="5488160" cy="76083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3200" kern="0" dirty="0">
                <a:solidFill>
                  <a:schemeClr val="bg1"/>
                </a:solidFill>
                <a:latin typeface="Calibri"/>
              </a:rPr>
              <a:t>Inversión</a:t>
            </a:r>
            <a:r>
              <a:rPr lang="es-CO" sz="3200" b="1" kern="0" baseline="30000" dirty="0">
                <a:solidFill>
                  <a:srgbClr val="FFFF00"/>
                </a:solidFill>
                <a:latin typeface="Calibri"/>
              </a:rPr>
              <a:t>1</a:t>
            </a:r>
            <a:r>
              <a:rPr lang="es-CO" sz="3200" kern="0" dirty="0">
                <a:solidFill>
                  <a:schemeClr val="bg1"/>
                </a:solidFill>
                <a:latin typeface="Calibri"/>
              </a:rPr>
              <a:t> de la </a:t>
            </a:r>
            <a:r>
              <a:rPr lang="es-CO" sz="3200" b="1" kern="0" dirty="0">
                <a:solidFill>
                  <a:srgbClr val="FFFF00"/>
                </a:solidFill>
                <a:latin typeface="Calibri"/>
              </a:rPr>
              <a:t>OFB</a:t>
            </a:r>
            <a:r>
              <a:rPr lang="es-CO" sz="3200" kern="0" dirty="0">
                <a:solidFill>
                  <a:schemeClr val="bg1"/>
                </a:solidFill>
                <a:latin typeface="Calibri"/>
              </a:rPr>
              <a:t> - 2019</a:t>
            </a:r>
          </a:p>
        </p:txBody>
      </p:sp>
      <p:graphicFrame>
        <p:nvGraphicFramePr>
          <p:cNvPr id="33" name="16 Diagrama">
            <a:extLst>
              <a:ext uri="{FF2B5EF4-FFF2-40B4-BE49-F238E27FC236}">
                <a16:creationId xmlns:a16="http://schemas.microsoft.com/office/drawing/2014/main" id="{E4283E78-0094-4154-B3A2-449B72541D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3780744"/>
              </p:ext>
            </p:extLst>
          </p:nvPr>
        </p:nvGraphicFramePr>
        <p:xfrm>
          <a:off x="1391671" y="5274850"/>
          <a:ext cx="6391702" cy="7208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4" name="Globo: flecha izquierda 33">
            <a:extLst>
              <a:ext uri="{FF2B5EF4-FFF2-40B4-BE49-F238E27FC236}">
                <a16:creationId xmlns:a16="http://schemas.microsoft.com/office/drawing/2014/main" id="{D7835CD5-01B2-43EF-A804-E67E8B1AA0DE}"/>
              </a:ext>
            </a:extLst>
          </p:cNvPr>
          <p:cNvSpPr/>
          <p:nvPr/>
        </p:nvSpPr>
        <p:spPr>
          <a:xfrm rot="16200000">
            <a:off x="4402660" y="2974414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 del sector durante el cuatrienio</a:t>
            </a:r>
          </a:p>
        </p:txBody>
      </p:sp>
      <p:sp>
        <p:nvSpPr>
          <p:cNvPr id="35" name="Globo: flecha izquierda 34">
            <a:extLst>
              <a:ext uri="{FF2B5EF4-FFF2-40B4-BE49-F238E27FC236}">
                <a16:creationId xmlns:a16="http://schemas.microsoft.com/office/drawing/2014/main" id="{EC1F175A-AB9E-4728-A822-0DCCDF10EB84}"/>
              </a:ext>
            </a:extLst>
          </p:cNvPr>
          <p:cNvSpPr/>
          <p:nvPr/>
        </p:nvSpPr>
        <p:spPr>
          <a:xfrm rot="16200000">
            <a:off x="4328845" y="1145969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producto del sector y la entidad para el cuatrienio</a:t>
            </a:r>
          </a:p>
        </p:txBody>
      </p:sp>
      <p:graphicFrame>
        <p:nvGraphicFramePr>
          <p:cNvPr id="36" name="Tabla 35">
            <a:extLst>
              <a:ext uri="{FF2B5EF4-FFF2-40B4-BE49-F238E27FC236}">
                <a16:creationId xmlns:a16="http://schemas.microsoft.com/office/drawing/2014/main" id="{CA26FD09-D326-47FD-B6FE-968F119C45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857607"/>
              </p:ext>
            </p:extLst>
          </p:nvPr>
        </p:nvGraphicFramePr>
        <p:xfrm>
          <a:off x="1444829" y="1689481"/>
          <a:ext cx="6110268" cy="1174319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6110268">
                  <a:extLst>
                    <a:ext uri="{9D8B030D-6E8A-4147-A177-3AD203B41FA5}">
                      <a16:colId xmlns:a16="http://schemas.microsoft.com/office/drawing/2014/main" val="3883449183"/>
                    </a:ext>
                  </a:extLst>
                </a:gridCol>
              </a:tblGrid>
              <a:tr h="32988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1" u="none" strike="noStrike" dirty="0">
                          <a:effectLst/>
                        </a:rPr>
                        <a:t>Proyecto de Inversión 1003</a:t>
                      </a:r>
                      <a:endParaRPr lang="es-CO" sz="1800" b="0" i="1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3042917"/>
                  </a:ext>
                </a:extLst>
              </a:tr>
              <a:tr h="507347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u="none" strike="noStrike" dirty="0">
                          <a:effectLst/>
                        </a:rPr>
                        <a:t>La filarmónica en la escuela y la ciudad</a:t>
                      </a:r>
                      <a:endParaRPr lang="es-CO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19885974"/>
                  </a:ext>
                </a:extLst>
              </a:tr>
              <a:tr h="337091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$ 404.715.923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92176167"/>
                  </a:ext>
                </a:extLst>
              </a:tr>
            </a:tbl>
          </a:graphicData>
        </a:graphic>
      </p:graphicFrame>
      <p:graphicFrame>
        <p:nvGraphicFramePr>
          <p:cNvPr id="37" name="Tabla 36">
            <a:extLst>
              <a:ext uri="{FF2B5EF4-FFF2-40B4-BE49-F238E27FC236}">
                <a16:creationId xmlns:a16="http://schemas.microsoft.com/office/drawing/2014/main" id="{E3DDF54A-191A-485C-AF8F-3309944952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610500"/>
              </p:ext>
            </p:extLst>
          </p:nvPr>
        </p:nvGraphicFramePr>
        <p:xfrm>
          <a:off x="1372736" y="3538241"/>
          <a:ext cx="6391702" cy="1244381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3195851">
                  <a:extLst>
                    <a:ext uri="{9D8B030D-6E8A-4147-A177-3AD203B41FA5}">
                      <a16:colId xmlns:a16="http://schemas.microsoft.com/office/drawing/2014/main" val="3756179195"/>
                    </a:ext>
                  </a:extLst>
                </a:gridCol>
                <a:gridCol w="3195851">
                  <a:extLst>
                    <a:ext uri="{9D8B030D-6E8A-4147-A177-3AD203B41FA5}">
                      <a16:colId xmlns:a16="http://schemas.microsoft.com/office/drawing/2014/main" val="1928457994"/>
                    </a:ext>
                  </a:extLst>
                </a:gridCol>
              </a:tblGrid>
              <a:tr h="9844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Realizar 634.250 atenciones a niños, niñas y adolescentes en el marco del programa Jornada Única y Tiempo Escolar durante el cuatrienio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Creación de 7 nuevos centros orquestales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80874695"/>
                  </a:ext>
                </a:extLst>
              </a:tr>
              <a:tr h="25991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 Meta entidad - 88.000 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 Meta entidad - 13</a:t>
                      </a:r>
                      <a:endParaRPr lang="es-CO" sz="1400" b="1" i="0" u="none" strike="noStrike" dirty="0">
                        <a:solidFill>
                          <a:srgbClr val="FFFFFF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15695000"/>
                  </a:ext>
                </a:extLst>
              </a:tr>
            </a:tbl>
          </a:graphicData>
        </a:graphic>
      </p:graphicFrame>
      <p:sp>
        <p:nvSpPr>
          <p:cNvPr id="38" name="CuadroTexto 1">
            <a:extLst>
              <a:ext uri="{FF2B5EF4-FFF2-40B4-BE49-F238E27FC236}">
                <a16:creationId xmlns:a16="http://schemas.microsoft.com/office/drawing/2014/main" id="{52BA3249-2620-44B6-9295-CC846F1746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978" y="6310064"/>
            <a:ext cx="553402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s-CO" altLang="es-CO" sz="1000" dirty="0"/>
              <a:t>1/ Información  con corte a 31 de diciembre de 2019</a:t>
            </a:r>
          </a:p>
        </p:txBody>
      </p:sp>
      <p:sp>
        <p:nvSpPr>
          <p:cNvPr id="16" name="Rectángulo 7">
            <a:extLst>
              <a:ext uri="{FF2B5EF4-FFF2-40B4-BE49-F238E27FC236}">
                <a16:creationId xmlns:a16="http://schemas.microsoft.com/office/drawing/2014/main" id="{DDA21B88-CF98-4B3C-8448-DD037E4E07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0216" y="748564"/>
            <a:ext cx="548505" cy="5502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②</a:t>
            </a:r>
          </a:p>
        </p:txBody>
      </p:sp>
    </p:spTree>
    <p:extLst>
      <p:ext uri="{BB962C8B-B14F-4D97-AF65-F5344CB8AC3E}">
        <p14:creationId xmlns:p14="http://schemas.microsoft.com/office/powerpoint/2010/main" val="317879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>
            <a:extLst>
              <a:ext uri="{FF2B5EF4-FFF2-40B4-BE49-F238E27FC236}">
                <a16:creationId xmlns:a16="http://schemas.microsoft.com/office/drawing/2014/main" id="{57721226-5E0B-43A1-B2A5-CA444697B80D}"/>
              </a:ext>
            </a:extLst>
          </p:cNvPr>
          <p:cNvSpPr txBox="1">
            <a:spLocks/>
          </p:cNvSpPr>
          <p:nvPr/>
        </p:nvSpPr>
        <p:spPr>
          <a:xfrm>
            <a:off x="5999072" y="630135"/>
            <a:ext cx="2047164" cy="453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Pentágono 4">
            <a:extLst>
              <a:ext uri="{FF2B5EF4-FFF2-40B4-BE49-F238E27FC236}">
                <a16:creationId xmlns:a16="http://schemas.microsoft.com/office/drawing/2014/main" id="{E81EC421-B000-4D34-A7B5-0F8DFB164EA2}"/>
              </a:ext>
            </a:extLst>
          </p:cNvPr>
          <p:cNvSpPr/>
          <p:nvPr/>
        </p:nvSpPr>
        <p:spPr>
          <a:xfrm>
            <a:off x="120376" y="451746"/>
            <a:ext cx="4361374" cy="803848"/>
          </a:xfrm>
          <a:prstGeom prst="rect">
            <a:avLst/>
          </a:prstGeom>
          <a:solidFill>
            <a:srgbClr val="C00000"/>
          </a:solidFill>
          <a:ln w="19050" cap="flat" cmpd="sng" algn="ctr">
            <a:solidFill>
              <a:srgbClr val="C00000"/>
            </a:solidFill>
            <a:prstDash val="solid"/>
            <a:miter lim="800000"/>
          </a:ln>
          <a:effectLst/>
        </p:spPr>
        <p:txBody>
          <a:bodyPr anchor="ctr" anchorCtr="0"/>
          <a:lstStyle/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000" kern="0" dirty="0">
                <a:solidFill>
                  <a:srgbClr val="FFFF00"/>
                </a:solidFill>
                <a:latin typeface="+mj-lt"/>
              </a:rPr>
              <a:t>Proyecto de Inversión 1003 </a:t>
            </a:r>
          </a:p>
          <a:p>
            <a:pPr algn="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2000" kern="0" dirty="0">
                <a:solidFill>
                  <a:schemeClr val="bg1"/>
                </a:solidFill>
                <a:latin typeface="+mj-lt"/>
              </a:rPr>
              <a:t>La Filarmónica en la escuela y la ciudad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C3A7B133-BF22-4E8C-B585-F3875F94C6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8347047"/>
              </p:ext>
            </p:extLst>
          </p:nvPr>
        </p:nvGraphicFramePr>
        <p:xfrm>
          <a:off x="81714" y="1632681"/>
          <a:ext cx="4388248" cy="66194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346467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947598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9418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30973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14" name="Tabla 13">
            <a:extLst>
              <a:ext uri="{FF2B5EF4-FFF2-40B4-BE49-F238E27FC236}">
                <a16:creationId xmlns:a16="http://schemas.microsoft.com/office/drawing/2014/main" id="{6A82EEE9-AEC2-452C-B9A9-690F6EA6C0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8144577"/>
              </p:ext>
            </p:extLst>
          </p:nvPr>
        </p:nvGraphicFramePr>
        <p:xfrm>
          <a:off x="4585447" y="1632681"/>
          <a:ext cx="4397187" cy="66194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13295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624088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406770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753034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3097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800" b="0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30973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10" name="Tabla 9">
            <a:extLst>
              <a:ext uri="{FF2B5EF4-FFF2-40B4-BE49-F238E27FC236}">
                <a16:creationId xmlns:a16="http://schemas.microsoft.com/office/drawing/2014/main" id="{164EE3FA-4E8F-41FF-9C77-9D56180A53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244212"/>
              </p:ext>
            </p:extLst>
          </p:nvPr>
        </p:nvGraphicFramePr>
        <p:xfrm>
          <a:off x="119561" y="2465718"/>
          <a:ext cx="4295919" cy="96888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674356">
                  <a:extLst>
                    <a:ext uri="{9D8B030D-6E8A-4147-A177-3AD203B41FA5}">
                      <a16:colId xmlns:a16="http://schemas.microsoft.com/office/drawing/2014/main" val="2177750145"/>
                    </a:ext>
                  </a:extLst>
                </a:gridCol>
                <a:gridCol w="1674356">
                  <a:extLst>
                    <a:ext uri="{9D8B030D-6E8A-4147-A177-3AD203B41FA5}">
                      <a16:colId xmlns:a16="http://schemas.microsoft.com/office/drawing/2014/main" val="471502988"/>
                    </a:ext>
                  </a:extLst>
                </a:gridCol>
                <a:gridCol w="947207">
                  <a:extLst>
                    <a:ext uri="{9D8B030D-6E8A-4147-A177-3AD203B41FA5}">
                      <a16:colId xmlns:a16="http://schemas.microsoft.com/office/drawing/2014/main" val="3091241020"/>
                    </a:ext>
                  </a:extLst>
                </a:gridCol>
              </a:tblGrid>
              <a:tr h="96888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$ 404.715.923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$ 438.010.684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70645998"/>
                  </a:ext>
                </a:extLst>
              </a:tr>
            </a:tbl>
          </a:graphicData>
        </a:graphic>
      </p:graphicFrame>
      <p:graphicFrame>
        <p:nvGraphicFramePr>
          <p:cNvPr id="15" name="Tabla 14">
            <a:extLst>
              <a:ext uri="{FF2B5EF4-FFF2-40B4-BE49-F238E27FC236}">
                <a16:creationId xmlns:a16="http://schemas.microsoft.com/office/drawing/2014/main" id="{FC5B21C4-9E15-4EC3-8B38-64A336154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8327178"/>
              </p:ext>
            </p:extLst>
          </p:nvPr>
        </p:nvGraphicFramePr>
        <p:xfrm>
          <a:off x="4621426" y="2462739"/>
          <a:ext cx="4330532" cy="968885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642442">
                  <a:extLst>
                    <a:ext uri="{9D8B030D-6E8A-4147-A177-3AD203B41FA5}">
                      <a16:colId xmlns:a16="http://schemas.microsoft.com/office/drawing/2014/main" val="52533281"/>
                    </a:ext>
                  </a:extLst>
                </a:gridCol>
                <a:gridCol w="729687">
                  <a:extLst>
                    <a:ext uri="{9D8B030D-6E8A-4147-A177-3AD203B41FA5}">
                      <a16:colId xmlns:a16="http://schemas.microsoft.com/office/drawing/2014/main" val="1224140817"/>
                    </a:ext>
                  </a:extLst>
                </a:gridCol>
                <a:gridCol w="2331824">
                  <a:extLst>
                    <a:ext uri="{9D8B030D-6E8A-4147-A177-3AD203B41FA5}">
                      <a16:colId xmlns:a16="http://schemas.microsoft.com/office/drawing/2014/main" val="638736263"/>
                    </a:ext>
                  </a:extLst>
                </a:gridCol>
                <a:gridCol w="626579">
                  <a:extLst>
                    <a:ext uri="{9D8B030D-6E8A-4147-A177-3AD203B41FA5}">
                      <a16:colId xmlns:a16="http://schemas.microsoft.com/office/drawing/2014/main" val="777901210"/>
                    </a:ext>
                  </a:extLst>
                </a:gridCol>
              </a:tblGrid>
              <a:tr h="96888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550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645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Niños, niñas y adolescentes atendidos en el marco del programa jornada única y tiempo escolar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117%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54235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2853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ítulo 1"/>
          <p:cNvSpPr>
            <a:spLocks noGrp="1" noChangeAspect="1"/>
          </p:cNvSpPr>
          <p:nvPr>
            <p:ph type="title"/>
          </p:nvPr>
        </p:nvSpPr>
        <p:spPr>
          <a:xfrm>
            <a:off x="6368901" y="196356"/>
            <a:ext cx="2578461" cy="73467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</a:p>
        </p:txBody>
      </p:sp>
      <p:sp>
        <p:nvSpPr>
          <p:cNvPr id="6" name="Pentágono 4"/>
          <p:cNvSpPr/>
          <p:nvPr/>
        </p:nvSpPr>
        <p:spPr>
          <a:xfrm flipH="1">
            <a:off x="880741" y="170195"/>
            <a:ext cx="5488160" cy="760836"/>
          </a:xfrm>
          <a:prstGeom prst="rect">
            <a:avLst/>
          </a:prstGeom>
          <a:solidFill>
            <a:srgbClr val="C0000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 anchorCtr="0"/>
          <a:lstStyle/>
          <a:p>
            <a:pPr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s-CO" sz="3200" kern="0" dirty="0">
                <a:solidFill>
                  <a:schemeClr val="bg1"/>
                </a:solidFill>
                <a:latin typeface="Calibri"/>
              </a:rPr>
              <a:t>Inversión</a:t>
            </a:r>
            <a:r>
              <a:rPr lang="es-CO" sz="3200" b="1" kern="0" baseline="30000" dirty="0">
                <a:solidFill>
                  <a:srgbClr val="FFFF00"/>
                </a:solidFill>
                <a:latin typeface="Calibri"/>
              </a:rPr>
              <a:t>1</a:t>
            </a:r>
            <a:r>
              <a:rPr lang="es-CO" sz="3200" kern="0" dirty="0">
                <a:solidFill>
                  <a:schemeClr val="bg1"/>
                </a:solidFill>
                <a:latin typeface="Calibri"/>
              </a:rPr>
              <a:t> de la </a:t>
            </a:r>
            <a:r>
              <a:rPr lang="es-CO" sz="3200" b="1" kern="0" dirty="0">
                <a:solidFill>
                  <a:srgbClr val="FFFF00"/>
                </a:solidFill>
                <a:latin typeface="Calibri"/>
              </a:rPr>
              <a:t>FUGA</a:t>
            </a:r>
            <a:r>
              <a:rPr lang="es-CO" sz="3200" kern="0" dirty="0">
                <a:solidFill>
                  <a:schemeClr val="bg1"/>
                </a:solidFill>
                <a:latin typeface="Calibri"/>
              </a:rPr>
              <a:t> - 2019</a:t>
            </a: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pPr>
              <a:defRPr/>
            </a:pPr>
            <a:fld id="{FEF31440-8D38-4B8C-9902-2E75358F0025}" type="slidenum">
              <a:rPr lang="es-ES" altLang="es-CO" smtClean="0">
                <a:solidFill>
                  <a:schemeClr val="bg1"/>
                </a:solidFill>
              </a:rPr>
              <a:pPr>
                <a:defRPr/>
              </a:pPr>
              <a:t>7</a:t>
            </a:fld>
            <a:endParaRPr lang="es-ES" altLang="es-CO">
              <a:solidFill>
                <a:schemeClr val="bg1"/>
              </a:solidFill>
            </a:endParaRPr>
          </a:p>
        </p:txBody>
      </p:sp>
      <p:sp>
        <p:nvSpPr>
          <p:cNvPr id="15" name="Rectángulo 28"/>
          <p:cNvSpPr>
            <a:spLocks noChangeArrowheads="1"/>
          </p:cNvSpPr>
          <p:nvPr/>
        </p:nvSpPr>
        <p:spPr bwMode="auto">
          <a:xfrm>
            <a:off x="229861" y="244893"/>
            <a:ext cx="544879" cy="596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1418" tIns="45710" rIns="91418" bIns="45710">
            <a:spAutoFit/>
          </a:bodyPr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itchFamily="18" charset="0"/>
              <a:buNone/>
            </a:pPr>
            <a:r>
              <a:rPr lang="es-CO" altLang="es-CO" sz="3200" b="1" dirty="0">
                <a:solidFill>
                  <a:schemeClr val="accent3">
                    <a:lumMod val="75000"/>
                  </a:schemeClr>
                </a:solidFill>
              </a:rPr>
              <a:t>③</a:t>
            </a:r>
          </a:p>
        </p:txBody>
      </p:sp>
      <p:sp>
        <p:nvSpPr>
          <p:cNvPr id="19" name="Globo: flecha izquierda 18"/>
          <p:cNvSpPr/>
          <p:nvPr/>
        </p:nvSpPr>
        <p:spPr>
          <a:xfrm rot="16200000">
            <a:off x="4375452" y="2304691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resultado del sector durante el cuatrienio</a:t>
            </a:r>
          </a:p>
        </p:txBody>
      </p:sp>
      <p:sp>
        <p:nvSpPr>
          <p:cNvPr id="20" name="Globo: flecha izquierda 19"/>
          <p:cNvSpPr/>
          <p:nvPr/>
        </p:nvSpPr>
        <p:spPr>
          <a:xfrm rot="16200000">
            <a:off x="4337235" y="839107"/>
            <a:ext cx="342236" cy="4148724"/>
          </a:xfrm>
          <a:prstGeom prst="leftArrowCallout">
            <a:avLst>
              <a:gd name="adj1" fmla="val 250757"/>
              <a:gd name="adj2" fmla="val 182104"/>
              <a:gd name="adj3" fmla="val 25000"/>
              <a:gd name="adj4" fmla="val 61028"/>
            </a:avLst>
          </a:prstGeom>
          <a:solidFill>
            <a:srgbClr val="C00000"/>
          </a:solidFill>
          <a:ln>
            <a:solidFill>
              <a:srgbClr val="C00000"/>
            </a:solidFill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r>
              <a:rPr lang="es-CO" sz="1100" dirty="0"/>
              <a:t>Metas de producto del sector y la entidad para el cuatrienio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0746574"/>
              </p:ext>
            </p:extLst>
          </p:nvPr>
        </p:nvGraphicFramePr>
        <p:xfrm>
          <a:off x="774739" y="1164447"/>
          <a:ext cx="7958198" cy="1171313"/>
        </p:xfrm>
        <a:graphic>
          <a:graphicData uri="http://schemas.openxmlformats.org/drawingml/2006/table">
            <a:tbl>
              <a:tblPr firstRow="1" lastRow="1" bandRow="1">
                <a:tableStyleId>{F2DE63D5-997A-4646-A377-4702673A728D}</a:tableStyleId>
              </a:tblPr>
              <a:tblGrid>
                <a:gridCol w="3979099">
                  <a:extLst>
                    <a:ext uri="{9D8B030D-6E8A-4147-A177-3AD203B41FA5}">
                      <a16:colId xmlns:a16="http://schemas.microsoft.com/office/drawing/2014/main" val="2851768824"/>
                    </a:ext>
                  </a:extLst>
                </a:gridCol>
                <a:gridCol w="3979099">
                  <a:extLst>
                    <a:ext uri="{9D8B030D-6E8A-4147-A177-3AD203B41FA5}">
                      <a16:colId xmlns:a16="http://schemas.microsoft.com/office/drawing/2014/main" val="3246219824"/>
                    </a:ext>
                  </a:extLst>
                </a:gridCol>
              </a:tblGrid>
              <a:tr h="30908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1" u="none" strike="noStrike" dirty="0">
                          <a:effectLst/>
                        </a:rPr>
                        <a:t>Proyecto de Inversión 7528</a:t>
                      </a:r>
                      <a:endParaRPr lang="es-CO" sz="1800" b="0" i="1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800" b="0" i="1" u="none" strike="noStrike" dirty="0">
                          <a:effectLst/>
                        </a:rPr>
                        <a:t>Proyecto de Inversión 7537</a:t>
                      </a:r>
                      <a:endParaRPr lang="es-CO" sz="1800" b="0" i="1" u="none" strike="noStrike" dirty="0">
                        <a:solidFill>
                          <a:schemeClr val="bg1">
                            <a:lumMod val="95000"/>
                          </a:schemeClr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1265427"/>
                  </a:ext>
                </a:extLst>
              </a:tr>
              <a:tr h="568115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Distrito creativo cultural centro</a:t>
                      </a:r>
                      <a:endParaRPr lang="es-CO" sz="1400" b="0" i="0" u="none" strike="noStrike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Fortalecimiento de la infraestructura cultural del Bronx Distrito Creativo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53546737"/>
                  </a:ext>
                </a:extLst>
              </a:tr>
              <a:tr h="294109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$ 771.297.229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$ 178.000.000.000 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53552812"/>
                  </a:ext>
                </a:extLst>
              </a:tr>
            </a:tbl>
          </a:graphicData>
        </a:graphic>
      </p:graphicFrame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8257753"/>
              </p:ext>
            </p:extLst>
          </p:nvPr>
        </p:nvGraphicFramePr>
        <p:xfrm>
          <a:off x="1381124" y="3145874"/>
          <a:ext cx="6391702" cy="1029990"/>
        </p:xfrm>
        <a:graphic>
          <a:graphicData uri="http://schemas.openxmlformats.org/drawingml/2006/table">
            <a:tbl>
              <a:tblPr lastRow="1">
                <a:tableStyleId>{F5AB1C69-6EDB-4FF4-983F-18BD219EF322}</a:tableStyleId>
              </a:tblPr>
              <a:tblGrid>
                <a:gridCol w="3195851">
                  <a:extLst>
                    <a:ext uri="{9D8B030D-6E8A-4147-A177-3AD203B41FA5}">
                      <a16:colId xmlns:a16="http://schemas.microsoft.com/office/drawing/2014/main" val="3614926863"/>
                    </a:ext>
                  </a:extLst>
                </a:gridCol>
                <a:gridCol w="3195851">
                  <a:extLst>
                    <a:ext uri="{9D8B030D-6E8A-4147-A177-3AD203B41FA5}">
                      <a16:colId xmlns:a16="http://schemas.microsoft.com/office/drawing/2014/main" val="1611252974"/>
                    </a:ext>
                  </a:extLst>
                </a:gridCol>
              </a:tblGrid>
              <a:tr h="592466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u="none" strike="noStrike" dirty="0">
                          <a:effectLst/>
                        </a:rPr>
                        <a:t>Realizar 132.071 actividades culturales, recreativas y deportivas, articuladas con grupos poblacionales y/o territorios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dirty="0"/>
                        <a:t>Gestionar la construcción de 5 equipamientos culturales, recreativos y deportivos</a:t>
                      </a:r>
                      <a:endParaRPr lang="es-CO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58975867"/>
                  </a:ext>
                </a:extLst>
              </a:tr>
              <a:tr h="389910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effectLst/>
                          <a:latin typeface="+mn-lt"/>
                        </a:rPr>
                        <a:t>Meta entidad - 2.063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400" b="1" i="0" u="none" strike="noStrike" dirty="0">
                          <a:effectLst/>
                          <a:latin typeface="+mn-lt"/>
                        </a:rPr>
                        <a:t>Meta entidad - 1</a:t>
                      </a:r>
                      <a:endParaRPr lang="es-CO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0" marR="0" marT="0" marB="0" anchor="ctr"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115606"/>
                  </a:ext>
                </a:extLst>
              </a:tr>
            </a:tbl>
          </a:graphicData>
        </a:graphic>
      </p:graphicFrame>
      <p:sp>
        <p:nvSpPr>
          <p:cNvPr id="34" name="Forma libre: forma 33"/>
          <p:cNvSpPr/>
          <p:nvPr/>
        </p:nvSpPr>
        <p:spPr>
          <a:xfrm>
            <a:off x="1381125" y="4659470"/>
            <a:ext cx="6391701" cy="680215"/>
          </a:xfrm>
          <a:custGeom>
            <a:avLst/>
            <a:gdLst>
              <a:gd name="connsiteX0" fmla="*/ 0 w 2616618"/>
              <a:gd name="connsiteY0" fmla="*/ 0 h 680215"/>
              <a:gd name="connsiteX1" fmla="*/ 2616618 w 2616618"/>
              <a:gd name="connsiteY1" fmla="*/ 0 h 680215"/>
              <a:gd name="connsiteX2" fmla="*/ 2616618 w 2616618"/>
              <a:gd name="connsiteY2" fmla="*/ 680215 h 680215"/>
              <a:gd name="connsiteX3" fmla="*/ 0 w 2616618"/>
              <a:gd name="connsiteY3" fmla="*/ 680215 h 680215"/>
              <a:gd name="connsiteX4" fmla="*/ 0 w 2616618"/>
              <a:gd name="connsiteY4" fmla="*/ 0 h 680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16618" h="680215">
                <a:moveTo>
                  <a:pt x="0" y="0"/>
                </a:moveTo>
                <a:lnTo>
                  <a:pt x="2616618" y="0"/>
                </a:lnTo>
                <a:lnTo>
                  <a:pt x="2616618" y="680215"/>
                </a:lnTo>
                <a:lnTo>
                  <a:pt x="0" y="680215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175"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spcFirstLastPara="0" vert="horz" wrap="square" lIns="53340" tIns="53340" rIns="53340" bIns="5334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Aft>
                <a:spcPct val="35000"/>
              </a:spcAft>
            </a:pPr>
            <a:r>
              <a:rPr lang="es-CO" altLang="es-CO" sz="1300" dirty="0">
                <a:solidFill>
                  <a:srgbClr val="E3DED1">
                    <a:lumMod val="10000"/>
                  </a:srgbClr>
                </a:solidFill>
              </a:rPr>
              <a:t>Disminuir a 48,8% el porcentaje de personas que no asistieron a presentaciones y espectáculos culturales de la ciudad</a:t>
            </a:r>
          </a:p>
        </p:txBody>
      </p:sp>
      <p:sp>
        <p:nvSpPr>
          <p:cNvPr id="14" name="2 Marcador de fecha">
            <a:extLst>
              <a:ext uri="{FF2B5EF4-FFF2-40B4-BE49-F238E27FC236}">
                <a16:creationId xmlns:a16="http://schemas.microsoft.com/office/drawing/2014/main" id="{60D3ECC4-7307-4BF0-883F-73CAB2168A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386" y="6492875"/>
            <a:ext cx="1518406" cy="365125"/>
          </a:xfrm>
        </p:spPr>
        <p:txBody>
          <a:bodyPr/>
          <a:lstStyle/>
          <a:p>
            <a:pPr>
              <a:defRPr/>
            </a:pPr>
            <a:r>
              <a:rPr lang="es-CO" dirty="0">
                <a:solidFill>
                  <a:schemeClr val="bg1"/>
                </a:solidFill>
              </a:rPr>
              <a:t> </a:t>
            </a:r>
            <a:endParaRPr lang="es-ES" sz="1800" dirty="0">
              <a:solidFill>
                <a:schemeClr val="bg1"/>
              </a:solidFill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0C3F603F-2C7A-478C-98A4-68A7AF23C65D}"/>
              </a:ext>
            </a:extLst>
          </p:cNvPr>
          <p:cNvSpPr/>
          <p:nvPr/>
        </p:nvSpPr>
        <p:spPr>
          <a:xfrm>
            <a:off x="-25431" y="5840063"/>
            <a:ext cx="6391701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O" altLang="es-CO" sz="1000" dirty="0">
                <a:solidFill>
                  <a:schemeClr val="bg1"/>
                </a:solidFill>
              </a:rPr>
              <a:t>1/ Información  con corte a 31 de diciembre  de 2019</a:t>
            </a:r>
          </a:p>
        </p:txBody>
      </p:sp>
      <p:graphicFrame>
        <p:nvGraphicFramePr>
          <p:cNvPr id="13" name="Tabla 12">
            <a:extLst>
              <a:ext uri="{FF2B5EF4-FFF2-40B4-BE49-F238E27FC236}">
                <a16:creationId xmlns:a16="http://schemas.microsoft.com/office/drawing/2014/main" id="{11F89FA2-DA48-4974-8AC7-E64D25BE30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0608237"/>
              </p:ext>
            </p:extLst>
          </p:nvPr>
        </p:nvGraphicFramePr>
        <p:xfrm>
          <a:off x="3648974" y="2385790"/>
          <a:ext cx="1846052" cy="295275"/>
        </p:xfrm>
        <a:graphic>
          <a:graphicData uri="http://schemas.openxmlformats.org/drawingml/2006/table">
            <a:tbl>
              <a:tblPr firstRow="1" firstCol="1" bandRow="1"/>
              <a:tblGrid>
                <a:gridCol w="1846052">
                  <a:extLst>
                    <a:ext uri="{9D8B030D-6E8A-4147-A177-3AD203B41FA5}">
                      <a16:colId xmlns:a16="http://schemas.microsoft.com/office/drawing/2014/main" val="794100808"/>
                    </a:ext>
                  </a:extLst>
                </a:gridCol>
              </a:tblGrid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17000"/>
                        </a:lnSpc>
                        <a:spcAft>
                          <a:spcPts val="0"/>
                        </a:spcAft>
                      </a:pPr>
                      <a:r>
                        <a:rPr lang="es-CO" sz="1500" b="1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$ 178.771.297.229 </a:t>
                      </a:r>
                    </a:p>
                  </a:txBody>
                  <a:tcPr marL="44450" marR="4445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6204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374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587" y="511086"/>
            <a:ext cx="4615591" cy="578017"/>
          </a:xfrm>
        </p:spPr>
        <p:txBody>
          <a:bodyPr/>
          <a:lstStyle/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66074"/>
            <a:ext cx="2133600" cy="365125"/>
          </a:xfrm>
        </p:spPr>
        <p:txBody>
          <a:bodyPr/>
          <a:lstStyle/>
          <a:p>
            <a:pPr>
              <a:defRPr/>
            </a:pPr>
            <a:fld id="{FEF31440-8D38-4B8C-9902-2E75358F0025}" type="slidenum">
              <a:rPr lang="es-ES" altLang="es-CO" smtClean="0">
                <a:solidFill>
                  <a:schemeClr val="bg1"/>
                </a:solidFill>
              </a:rPr>
              <a:pPr>
                <a:defRPr/>
              </a:pPr>
              <a:t>8</a:t>
            </a:fld>
            <a:endParaRPr lang="es-ES" altLang="es-CO">
              <a:solidFill>
                <a:schemeClr val="bg1"/>
              </a:solidFill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8648517-1BA9-449F-844D-4548C1BA2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0139178"/>
              </p:ext>
            </p:extLst>
          </p:nvPr>
        </p:nvGraphicFramePr>
        <p:xfrm>
          <a:off x="125314" y="1514678"/>
          <a:ext cx="4086324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53826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813598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18900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D4F0316-E374-4201-A0ED-4A5473F28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08970"/>
              </p:ext>
            </p:extLst>
          </p:nvPr>
        </p:nvGraphicFramePr>
        <p:xfrm>
          <a:off x="4319588" y="1514678"/>
          <a:ext cx="4615592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43758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835373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264068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7239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7416C1D-2646-4A41-BFB4-1C61E9453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4179857"/>
              </p:ext>
            </p:extLst>
          </p:nvPr>
        </p:nvGraphicFramePr>
        <p:xfrm>
          <a:off x="208822" y="392491"/>
          <a:ext cx="4002816" cy="815208"/>
        </p:xfrm>
        <a:graphic>
          <a:graphicData uri="http://schemas.openxmlformats.org/drawingml/2006/table">
            <a:tbl>
              <a:tblPr/>
              <a:tblGrid>
                <a:gridCol w="4002816">
                  <a:extLst>
                    <a:ext uri="{9D8B030D-6E8A-4147-A177-3AD203B41FA5}">
                      <a16:colId xmlns:a16="http://schemas.microsoft.com/office/drawing/2014/main" val="1165135757"/>
                    </a:ext>
                  </a:extLst>
                </a:gridCol>
              </a:tblGrid>
              <a:tr h="815208"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Proyecto de Inversión 7528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aramond" panose="02020404030301010803" pitchFamily="18" charset="0"/>
                        </a:rPr>
                        <a:t>Distrito creativo cultural centro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56721"/>
                  </a:ext>
                </a:extLst>
              </a:tr>
            </a:tbl>
          </a:graphicData>
        </a:graphic>
      </p:graphicFrame>
      <p:graphicFrame>
        <p:nvGraphicFramePr>
          <p:cNvPr id="6" name="Tabla 5">
            <a:extLst>
              <a:ext uri="{FF2B5EF4-FFF2-40B4-BE49-F238E27FC236}">
                <a16:creationId xmlns:a16="http://schemas.microsoft.com/office/drawing/2014/main" id="{51CB0664-B35C-4A84-8D58-0ABB49EDDE74}"/>
              </a:ext>
            </a:extLst>
          </p:cNvPr>
          <p:cNvGraphicFramePr>
            <a:graphicFrameLocks noGrp="1"/>
          </p:cNvGraphicFramePr>
          <p:nvPr/>
        </p:nvGraphicFramePr>
        <p:xfrm>
          <a:off x="125315" y="2485444"/>
          <a:ext cx="4086323" cy="882098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1592665">
                  <a:extLst>
                    <a:ext uri="{9D8B030D-6E8A-4147-A177-3AD203B41FA5}">
                      <a16:colId xmlns:a16="http://schemas.microsoft.com/office/drawing/2014/main" val="3737953909"/>
                    </a:ext>
                  </a:extLst>
                </a:gridCol>
                <a:gridCol w="1592665">
                  <a:extLst>
                    <a:ext uri="{9D8B030D-6E8A-4147-A177-3AD203B41FA5}">
                      <a16:colId xmlns:a16="http://schemas.microsoft.com/office/drawing/2014/main" val="984064740"/>
                    </a:ext>
                  </a:extLst>
                </a:gridCol>
                <a:gridCol w="900993">
                  <a:extLst>
                    <a:ext uri="{9D8B030D-6E8A-4147-A177-3AD203B41FA5}">
                      <a16:colId xmlns:a16="http://schemas.microsoft.com/office/drawing/2014/main" val="2723798907"/>
                    </a:ext>
                  </a:extLst>
                </a:gridCol>
              </a:tblGrid>
              <a:tr h="882098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$ 771.297.229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$ 770.601.491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75975320"/>
                  </a:ext>
                </a:extLst>
              </a:tr>
            </a:tbl>
          </a:graphicData>
        </a:graphic>
      </p:graphicFrame>
      <p:graphicFrame>
        <p:nvGraphicFramePr>
          <p:cNvPr id="9" name="Tabla 8">
            <a:extLst>
              <a:ext uri="{FF2B5EF4-FFF2-40B4-BE49-F238E27FC236}">
                <a16:creationId xmlns:a16="http://schemas.microsoft.com/office/drawing/2014/main" id="{875597B4-D274-4AF5-9311-2DC19DD39CF8}"/>
              </a:ext>
            </a:extLst>
          </p:cNvPr>
          <p:cNvGraphicFramePr>
            <a:graphicFrameLocks noGrp="1"/>
          </p:cNvGraphicFramePr>
          <p:nvPr/>
        </p:nvGraphicFramePr>
        <p:xfrm>
          <a:off x="4319587" y="2473004"/>
          <a:ext cx="4615593" cy="899370"/>
        </p:xfrm>
        <a:graphic>
          <a:graphicData uri="http://schemas.openxmlformats.org/drawingml/2006/table">
            <a:tbl>
              <a:tblPr>
                <a:tableStyleId>{C083E6E3-FA7D-4D7B-A595-EF9225AFEA82}</a:tableStyleId>
              </a:tblPr>
              <a:tblGrid>
                <a:gridCol w="684731">
                  <a:extLst>
                    <a:ext uri="{9D8B030D-6E8A-4147-A177-3AD203B41FA5}">
                      <a16:colId xmlns:a16="http://schemas.microsoft.com/office/drawing/2014/main" val="2537673053"/>
                    </a:ext>
                  </a:extLst>
                </a:gridCol>
                <a:gridCol w="777719">
                  <a:extLst>
                    <a:ext uri="{9D8B030D-6E8A-4147-A177-3AD203B41FA5}">
                      <a16:colId xmlns:a16="http://schemas.microsoft.com/office/drawing/2014/main" val="1102382636"/>
                    </a:ext>
                  </a:extLst>
                </a:gridCol>
                <a:gridCol w="2485319">
                  <a:extLst>
                    <a:ext uri="{9D8B030D-6E8A-4147-A177-3AD203B41FA5}">
                      <a16:colId xmlns:a16="http://schemas.microsoft.com/office/drawing/2014/main" val="629977540"/>
                    </a:ext>
                  </a:extLst>
                </a:gridCol>
                <a:gridCol w="667824">
                  <a:extLst>
                    <a:ext uri="{9D8B030D-6E8A-4147-A177-3AD203B41FA5}">
                      <a16:colId xmlns:a16="http://schemas.microsoft.com/office/drawing/2014/main" val="3080539598"/>
                    </a:ext>
                  </a:extLst>
                </a:gridCol>
              </a:tblGrid>
              <a:tr h="89937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35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300" u="none" strike="noStrike" dirty="0">
                          <a:effectLst/>
                        </a:rPr>
                        <a:t>Actividades artísticas, Culturales y de Cultura Ciudadana realizadas </a:t>
                      </a:r>
                      <a:endParaRPr lang="es-CO" sz="13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19225"/>
                  </a:ext>
                </a:extLst>
              </a:tr>
            </a:tbl>
          </a:graphicData>
        </a:graphic>
      </p:graphicFrame>
      <p:sp>
        <p:nvSpPr>
          <p:cNvPr id="10" name="2 Marcador de fecha">
            <a:extLst>
              <a:ext uri="{FF2B5EF4-FFF2-40B4-BE49-F238E27FC236}">
                <a16:creationId xmlns:a16="http://schemas.microsoft.com/office/drawing/2014/main" id="{273E8E16-2368-4A02-B696-B6F877B6D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386" y="6492875"/>
            <a:ext cx="1518406" cy="365125"/>
          </a:xfrm>
        </p:spPr>
        <p:txBody>
          <a:bodyPr/>
          <a:lstStyle/>
          <a:p>
            <a:pPr>
              <a:defRPr/>
            </a:pPr>
            <a:r>
              <a:rPr lang="es-CO" dirty="0">
                <a:solidFill>
                  <a:schemeClr val="bg1"/>
                </a:solidFill>
              </a:rPr>
              <a:t> </a:t>
            </a:r>
            <a:endParaRPr lang="es-ES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306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319587" y="511086"/>
            <a:ext cx="4615591" cy="578017"/>
          </a:xfrm>
        </p:spPr>
        <p:txBody>
          <a:bodyPr/>
          <a:lstStyle/>
          <a:p>
            <a:r>
              <a:rPr lang="es-CO" altLang="es-CO" sz="2800" b="1" dirty="0">
                <a:solidFill>
                  <a:schemeClr val="accent6">
                    <a:lumMod val="50000"/>
                  </a:schemeClr>
                </a:solidFill>
              </a:rPr>
              <a:t>LOS MÁRTIRES</a:t>
            </a:r>
            <a:endParaRPr lang="es-CO" sz="2800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010400" y="6466074"/>
            <a:ext cx="2133600" cy="365125"/>
          </a:xfrm>
        </p:spPr>
        <p:txBody>
          <a:bodyPr/>
          <a:lstStyle/>
          <a:p>
            <a:pPr>
              <a:defRPr/>
            </a:pPr>
            <a:fld id="{FEF31440-8D38-4B8C-9902-2E75358F0025}" type="slidenum">
              <a:rPr lang="es-ES" altLang="es-CO" smtClean="0">
                <a:solidFill>
                  <a:schemeClr val="bg1"/>
                </a:solidFill>
              </a:rPr>
              <a:pPr>
                <a:defRPr/>
              </a:pPr>
              <a:t>9</a:t>
            </a:fld>
            <a:endParaRPr lang="es-ES" altLang="es-CO">
              <a:solidFill>
                <a:schemeClr val="bg1"/>
              </a:solidFill>
            </a:endParaRPr>
          </a:p>
        </p:txBody>
      </p:sp>
      <p:graphicFrame>
        <p:nvGraphicFramePr>
          <p:cNvPr id="7" name="Tabla 6">
            <a:extLst>
              <a:ext uri="{FF2B5EF4-FFF2-40B4-BE49-F238E27FC236}">
                <a16:creationId xmlns:a16="http://schemas.microsoft.com/office/drawing/2014/main" id="{B8648517-1BA9-449F-844D-4548C1BA26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2258862"/>
              </p:ext>
            </p:extLst>
          </p:nvPr>
        </p:nvGraphicFramePr>
        <p:xfrm>
          <a:off x="125314" y="1514678"/>
          <a:ext cx="4086324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1253826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1813598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1018900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Recurso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Programado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Ejecutado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8" name="Tabla 7">
            <a:extLst>
              <a:ext uri="{FF2B5EF4-FFF2-40B4-BE49-F238E27FC236}">
                <a16:creationId xmlns:a16="http://schemas.microsoft.com/office/drawing/2014/main" id="{1D4F0316-E374-4201-A0ED-4A5473F28C8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9828845"/>
              </p:ext>
            </p:extLst>
          </p:nvPr>
        </p:nvGraphicFramePr>
        <p:xfrm>
          <a:off x="4319588" y="1514678"/>
          <a:ext cx="4615592" cy="727856"/>
        </p:xfrm>
        <a:graphic>
          <a:graphicData uri="http://schemas.openxmlformats.org/drawingml/2006/table">
            <a:tbl>
              <a:tblPr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tblPr>
              <a:tblGrid>
                <a:gridCol w="643758">
                  <a:extLst>
                    <a:ext uri="{9D8B030D-6E8A-4147-A177-3AD203B41FA5}">
                      <a16:colId xmlns:a16="http://schemas.microsoft.com/office/drawing/2014/main" val="782755264"/>
                    </a:ext>
                  </a:extLst>
                </a:gridCol>
                <a:gridCol w="835373">
                  <a:extLst>
                    <a:ext uri="{9D8B030D-6E8A-4147-A177-3AD203B41FA5}">
                      <a16:colId xmlns:a16="http://schemas.microsoft.com/office/drawing/2014/main" val="3879122333"/>
                    </a:ext>
                  </a:extLst>
                </a:gridCol>
                <a:gridCol w="2264068">
                  <a:extLst>
                    <a:ext uri="{9D8B030D-6E8A-4147-A177-3AD203B41FA5}">
                      <a16:colId xmlns:a16="http://schemas.microsoft.com/office/drawing/2014/main" val="3124073104"/>
                    </a:ext>
                  </a:extLst>
                </a:gridCol>
                <a:gridCol w="872393">
                  <a:extLst>
                    <a:ext uri="{9D8B030D-6E8A-4147-A177-3AD203B41FA5}">
                      <a16:colId xmlns:a16="http://schemas.microsoft.com/office/drawing/2014/main" val="708924817"/>
                    </a:ext>
                  </a:extLst>
                </a:gridCol>
              </a:tblGrid>
              <a:tr h="36392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s-CO" sz="1400" b="1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Meta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es-CO" sz="1800" b="1" i="0" u="none" strike="noStrike" dirty="0">
                        <a:solidFill>
                          <a:srgbClr val="FFFF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18AB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6504115"/>
                  </a:ext>
                </a:extLst>
              </a:tr>
              <a:tr h="363928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Ejc.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Descripción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400" b="0" i="0" u="none" strike="noStrike" dirty="0">
                          <a:solidFill>
                            <a:srgbClr val="FFFFFF"/>
                          </a:solidFill>
                          <a:effectLst/>
                          <a:latin typeface="Garamond" panose="02020404030301010803" pitchFamily="18" charset="0"/>
                        </a:rPr>
                        <a:t>% Ejec.</a:t>
                      </a:r>
                    </a:p>
                  </a:txBody>
                  <a:tcPr marL="9525" marR="9525" marT="9525" marB="0" anchor="ctr">
                    <a:lnL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5072151"/>
                  </a:ext>
                </a:extLst>
              </a:tr>
            </a:tbl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7416C1D-2646-4A41-BFB4-1C61E94538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270781"/>
              </p:ext>
            </p:extLst>
          </p:nvPr>
        </p:nvGraphicFramePr>
        <p:xfrm>
          <a:off x="208822" y="392491"/>
          <a:ext cx="4002816" cy="815208"/>
        </p:xfrm>
        <a:graphic>
          <a:graphicData uri="http://schemas.openxmlformats.org/drawingml/2006/table">
            <a:tbl>
              <a:tblPr/>
              <a:tblGrid>
                <a:gridCol w="4002816">
                  <a:extLst>
                    <a:ext uri="{9D8B030D-6E8A-4147-A177-3AD203B41FA5}">
                      <a16:colId xmlns:a16="http://schemas.microsoft.com/office/drawing/2014/main" val="1165135757"/>
                    </a:ext>
                  </a:extLst>
                </a:gridCol>
              </a:tblGrid>
              <a:tr h="815208">
                <a:tc>
                  <a:txBody>
                    <a:bodyPr/>
                    <a:lstStyle/>
                    <a:p>
                      <a:pPr algn="r" fontAlgn="ctr"/>
                      <a:r>
                        <a:rPr lang="es-CO" sz="1600" b="0" i="0" u="none" strike="noStrike" dirty="0">
                          <a:solidFill>
                            <a:srgbClr val="FFFF00"/>
                          </a:solidFill>
                          <a:effectLst/>
                          <a:latin typeface="Garamond" panose="02020404030301010803" pitchFamily="18" charset="0"/>
                        </a:rPr>
                        <a:t>Proyecto de Inversión 7537</a:t>
                      </a:r>
                    </a:p>
                    <a:p>
                      <a:pPr marL="0" marR="0" lvl="0" indent="0" algn="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600" b="0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effectLst/>
                          <a:latin typeface="Garamond" panose="02020404030301010803" pitchFamily="18" charset="0"/>
                        </a:rPr>
                        <a:t>Fortalecimiento de la infraestructura cultural del Bronx Distrito Creativo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418AB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56721"/>
                  </a:ext>
                </a:extLst>
              </a:tr>
            </a:tbl>
          </a:graphicData>
        </a:graphic>
      </p:graphicFrame>
      <p:sp>
        <p:nvSpPr>
          <p:cNvPr id="10" name="2 Marcador de fecha">
            <a:extLst>
              <a:ext uri="{FF2B5EF4-FFF2-40B4-BE49-F238E27FC236}">
                <a16:creationId xmlns:a16="http://schemas.microsoft.com/office/drawing/2014/main" id="{273E8E16-2368-4A02-B696-B6F877B6DBE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25386" y="6492875"/>
            <a:ext cx="1518406" cy="365125"/>
          </a:xfrm>
        </p:spPr>
        <p:txBody>
          <a:bodyPr/>
          <a:lstStyle/>
          <a:p>
            <a:pPr>
              <a:defRPr/>
            </a:pPr>
            <a:r>
              <a:rPr lang="es-CO" dirty="0">
                <a:solidFill>
                  <a:schemeClr val="bg1"/>
                </a:solidFill>
              </a:rPr>
              <a:t> </a:t>
            </a:r>
            <a:endParaRPr lang="es-ES" sz="1800" dirty="0">
              <a:solidFill>
                <a:schemeClr val="bg1"/>
              </a:solidFill>
            </a:endParaRPr>
          </a:p>
        </p:txBody>
      </p:sp>
      <p:graphicFrame>
        <p:nvGraphicFramePr>
          <p:cNvPr id="11" name="Tabla 10">
            <a:extLst>
              <a:ext uri="{FF2B5EF4-FFF2-40B4-BE49-F238E27FC236}">
                <a16:creationId xmlns:a16="http://schemas.microsoft.com/office/drawing/2014/main" id="{4556AA9B-46B3-4411-8A36-41BA3BAA2919}"/>
              </a:ext>
            </a:extLst>
          </p:cNvPr>
          <p:cNvGraphicFramePr>
            <a:graphicFrameLocks noGrp="1"/>
          </p:cNvGraphicFramePr>
          <p:nvPr/>
        </p:nvGraphicFramePr>
        <p:xfrm>
          <a:off x="125314" y="2431946"/>
          <a:ext cx="4090954" cy="334838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1594470">
                  <a:extLst>
                    <a:ext uri="{9D8B030D-6E8A-4147-A177-3AD203B41FA5}">
                      <a16:colId xmlns:a16="http://schemas.microsoft.com/office/drawing/2014/main" val="2633096484"/>
                    </a:ext>
                  </a:extLst>
                </a:gridCol>
                <a:gridCol w="1594470">
                  <a:extLst>
                    <a:ext uri="{9D8B030D-6E8A-4147-A177-3AD203B41FA5}">
                      <a16:colId xmlns:a16="http://schemas.microsoft.com/office/drawing/2014/main" val="74354291"/>
                    </a:ext>
                  </a:extLst>
                </a:gridCol>
                <a:gridCol w="902014">
                  <a:extLst>
                    <a:ext uri="{9D8B030D-6E8A-4147-A177-3AD203B41FA5}">
                      <a16:colId xmlns:a16="http://schemas.microsoft.com/office/drawing/2014/main" val="2070894371"/>
                    </a:ext>
                  </a:extLst>
                </a:gridCol>
              </a:tblGrid>
              <a:tr h="720000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$ 39.460.393.194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$ 39.460.393.194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1866312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$ 4.209.243.870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$ 4.209.243.870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90119338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$ 133.974.324.108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$ 133.974.324.108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44754995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$ 260.000.000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$ 259.152.168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26778427"/>
                  </a:ext>
                </a:extLst>
              </a:tr>
              <a:tr h="657095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$ 96.038.828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$ 96.038.828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5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4128266"/>
                  </a:ext>
                </a:extLst>
              </a:tr>
            </a:tbl>
          </a:graphicData>
        </a:graphic>
      </p:graphicFrame>
      <p:graphicFrame>
        <p:nvGraphicFramePr>
          <p:cNvPr id="12" name="Tabla 11">
            <a:extLst>
              <a:ext uri="{FF2B5EF4-FFF2-40B4-BE49-F238E27FC236}">
                <a16:creationId xmlns:a16="http://schemas.microsoft.com/office/drawing/2014/main" id="{03F7BB4E-822E-428B-AB4B-EE8F8D7E59E4}"/>
              </a:ext>
            </a:extLst>
          </p:cNvPr>
          <p:cNvGraphicFramePr>
            <a:graphicFrameLocks noGrp="1"/>
          </p:cNvGraphicFramePr>
          <p:nvPr/>
        </p:nvGraphicFramePr>
        <p:xfrm>
          <a:off x="4325791" y="2438214"/>
          <a:ext cx="4686389" cy="3322670"/>
        </p:xfrm>
        <a:graphic>
          <a:graphicData uri="http://schemas.openxmlformats.org/drawingml/2006/table">
            <a:tbl>
              <a:tblPr bandRow="1">
                <a:tableStyleId>{C083E6E3-FA7D-4D7B-A595-EF9225AFEA82}</a:tableStyleId>
              </a:tblPr>
              <a:tblGrid>
                <a:gridCol w="695234">
                  <a:extLst>
                    <a:ext uri="{9D8B030D-6E8A-4147-A177-3AD203B41FA5}">
                      <a16:colId xmlns:a16="http://schemas.microsoft.com/office/drawing/2014/main" val="3614405831"/>
                    </a:ext>
                  </a:extLst>
                </a:gridCol>
                <a:gridCol w="789648">
                  <a:extLst>
                    <a:ext uri="{9D8B030D-6E8A-4147-A177-3AD203B41FA5}">
                      <a16:colId xmlns:a16="http://schemas.microsoft.com/office/drawing/2014/main" val="2460993191"/>
                    </a:ext>
                  </a:extLst>
                </a:gridCol>
                <a:gridCol w="2523440">
                  <a:extLst>
                    <a:ext uri="{9D8B030D-6E8A-4147-A177-3AD203B41FA5}">
                      <a16:colId xmlns:a16="http://schemas.microsoft.com/office/drawing/2014/main" val="2216431057"/>
                    </a:ext>
                  </a:extLst>
                </a:gridCol>
                <a:gridCol w="678067">
                  <a:extLst>
                    <a:ext uri="{9D8B030D-6E8A-4147-A177-3AD203B41FA5}">
                      <a16:colId xmlns:a16="http://schemas.microsoft.com/office/drawing/2014/main" val="4040943733"/>
                    </a:ext>
                  </a:extLst>
                </a:gridCol>
              </a:tblGrid>
              <a:tr h="77206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46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28  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Adquirir predios </a:t>
                      </a:r>
                    </a:p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donde se construirá el proyecto Bronx Distrito Creativo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61%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76048061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Estudios y diseños  para el desarrollo del proyecto Bronx Distrito Creativo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52266119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Proceso de selección contractual para el desarrollo del Proyecto Bronx Distrito Creativo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  <a:p>
                      <a:pPr algn="ctr" fontAlgn="ctr"/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8034490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1.000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1.000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Publicaciones interactivas  de trazabilidad y memoria de proyecto Bronx Distrito Creativo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8799333"/>
                  </a:ext>
                </a:extLst>
              </a:tr>
              <a:tr h="637652"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 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O" sz="1500" u="none" strike="noStrike" dirty="0">
                          <a:effectLst/>
                        </a:rPr>
                        <a:t>1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s-CO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Realizar guion curatorial para el museo del Bronx Distrito Creativo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CO" sz="1500" u="none" strike="noStrike" dirty="0">
                          <a:effectLst/>
                        </a:rPr>
                        <a:t>100%</a:t>
                      </a:r>
                      <a:endParaRPr lang="es-CO" sz="1500" b="0" i="0" u="none" strike="noStrike" dirty="0">
                        <a:solidFill>
                          <a:srgbClr val="000000"/>
                        </a:solidFill>
                        <a:effectLst/>
                        <a:latin typeface="Rockwell" panose="02060603020205020403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65405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88618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1033</TotalTime>
  <Words>2132</Words>
  <Application>Microsoft Office PowerPoint</Application>
  <PresentationFormat>Presentación en pantalla (4:3)</PresentationFormat>
  <Paragraphs>501</Paragraphs>
  <Slides>18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18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Garamond</vt:lpstr>
      <vt:lpstr>Rockwell</vt:lpstr>
      <vt:lpstr>Times New Roman</vt:lpstr>
      <vt:lpstr>Tema de Office</vt:lpstr>
      <vt:lpstr>1_Tema de Office</vt:lpstr>
      <vt:lpstr>Territorialización de la inversión del sector Cultura, Recreación y Deporte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MÁRTIRES</vt:lpstr>
      <vt:lpstr>LOS MÁRTIRES</vt:lpstr>
      <vt:lpstr>LOS MÁRTIRES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LOS MÁRTIRES</vt:lpstr>
      <vt:lpstr>LOS MÁRTIRES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Alvaro Castillo</dc:creator>
  <cp:lastModifiedBy>juan camilo avila fierro</cp:lastModifiedBy>
  <cp:revision>35</cp:revision>
  <dcterms:created xsi:type="dcterms:W3CDTF">2020-01-14T13:51:03Z</dcterms:created>
  <dcterms:modified xsi:type="dcterms:W3CDTF">2020-07-03T00:50:47Z</dcterms:modified>
</cp:coreProperties>
</file>